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1" r:id="rId6"/>
    <p:sldId id="262" r:id="rId7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73" autoAdjust="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95" cy="446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9e985a0248_1_1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70" cy="4468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138" name="Google Shape;138;g29e985a0248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9e985a0248_1_229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70" cy="4468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206" name="Google Shape;206;g29e985a0248_1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9e985a0248_1_326:notes"/>
          <p:cNvSpPr txBox="1">
            <a:spLocks noGrp="1"/>
          </p:cNvSpPr>
          <p:nvPr>
            <p:ph type="body" idx="1"/>
          </p:nvPr>
        </p:nvSpPr>
        <p:spPr>
          <a:xfrm>
            <a:off x="679909" y="4716633"/>
            <a:ext cx="5439370" cy="4468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3" tIns="91443" rIns="91443" bIns="9144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225" name="Google Shape;225;g29e985a0248_1_3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9875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titolo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7200"/>
              <a:buFont typeface="Corbel"/>
              <a:buNone/>
              <a:defRPr sz="7200" b="1" cap="none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rgbClr val="FFFFFF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76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6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2000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orbel"/>
              <a:buNone/>
              <a:defRPr sz="1200" b="0" i="0" u="none" strike="noStrike" cap="none">
                <a:solidFill>
                  <a:srgbClr val="FFFFFF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  <p:cxnSp>
        <p:nvCxnSpPr>
          <p:cNvPr id="19" name="Google Shape;19;p2"/>
          <p:cNvCxnSpPr/>
          <p:nvPr/>
        </p:nvCxnSpPr>
        <p:spPr>
          <a:xfrm>
            <a:off x="1978660" y="3733800"/>
            <a:ext cx="8229601" cy="0"/>
          </a:xfrm>
          <a:prstGeom prst="straightConnector1">
            <a:avLst/>
          </a:prstGeom>
          <a:noFill/>
          <a:ln w="100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uota" type="blank">
  <p:cSld name="BLANK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contenuto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stazione sezione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Font typeface="Corbel"/>
              <a:buNone/>
              <a:defRPr sz="7200" b="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None/>
              <a:defRPr sz="22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  <p:cxnSp>
        <p:nvCxnSpPr>
          <p:cNvPr id="36" name="Google Shape;36;p5"/>
          <p:cNvCxnSpPr/>
          <p:nvPr/>
        </p:nvCxnSpPr>
        <p:spPr>
          <a:xfrm>
            <a:off x="1981200" y="4020408"/>
            <a:ext cx="8229601" cy="0"/>
          </a:xfrm>
          <a:prstGeom prst="straightConnector1">
            <a:avLst/>
          </a:prstGeom>
          <a:noFill/>
          <a:ln w="100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e contenuti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143000" y="2057399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267612" y="20574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fronto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2"/>
          </p:nvPr>
        </p:nvSpPr>
        <p:spPr>
          <a:xfrm>
            <a:off x="1143000" y="2721483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3"/>
          </p:nvPr>
        </p:nvSpPr>
        <p:spPr>
          <a:xfrm>
            <a:off x="6269173" y="1999032"/>
            <a:ext cx="475488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92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body" idx="4"/>
          </p:nvPr>
        </p:nvSpPr>
        <p:spPr>
          <a:xfrm>
            <a:off x="6269173" y="2719322"/>
            <a:ext cx="4754880" cy="338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03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760"/>
              <a:buChar char="•"/>
              <a:defRPr sz="2200"/>
            </a:lvl1pPr>
            <a:lvl2pPr marL="914400" lvl="1" indent="-3302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•"/>
              <a:defRPr sz="2000"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 sz="1800"/>
            </a:lvl3pPr>
            <a:lvl4pPr marL="1828800" lvl="3" indent="-30988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4pPr>
            <a:lvl5pPr marL="2286000" lvl="4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5pPr>
            <a:lvl6pPr marL="2743200" lvl="5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6pPr>
            <a:lvl7pPr marL="3200400" lvl="6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7pPr>
            <a:lvl8pPr marL="3657600" lvl="7" indent="-30987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80"/>
              <a:buChar char="•"/>
              <a:defRPr sz="1600"/>
            </a:lvl8pPr>
            <a:lvl9pPr marL="4114800" lvl="8" indent="-309879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8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titolo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to con didascali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orbel"/>
              <a:buNone/>
              <a:defRPr sz="4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852159" y="1097280"/>
            <a:ext cx="5212080" cy="466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9116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560"/>
              <a:buChar char="•"/>
              <a:defRPr sz="3200"/>
            </a:lvl1pPr>
            <a:lvl2pPr marL="914400" lvl="1" indent="-3708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240"/>
              <a:buChar char="•"/>
              <a:defRPr sz="2800"/>
            </a:lvl2pPr>
            <a:lvl3pPr marL="1371600" lvl="2" indent="-35051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920"/>
              <a:buChar char="•"/>
              <a:defRPr sz="24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•"/>
              <a:defRPr sz="20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1143000" y="2834640"/>
            <a:ext cx="3931920" cy="3017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magine con didascali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orbel"/>
              <a:buNone/>
              <a:defRPr sz="4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413248" y="1069847"/>
            <a:ext cx="6099048" cy="48006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1143000" y="2834640"/>
            <a:ext cx="3931920" cy="2880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360"/>
              <a:buNone/>
              <a:defRPr sz="17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olo e testo verticale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4060136" y="-859736"/>
            <a:ext cx="4038600" cy="9872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olo e testo verticale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81850" y="2305050"/>
            <a:ext cx="5410200" cy="232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2152650" y="-247650"/>
            <a:ext cx="5410200" cy="742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1440"/>
              <a:buChar char="•"/>
              <a:defRPr/>
            </a:lvl1pPr>
            <a:lvl2pPr marL="914400" lvl="1" indent="-32004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40"/>
              <a:buChar char="•"/>
              <a:defRPr/>
            </a:lvl2pPr>
            <a:lvl3pPr marL="1371600" lvl="2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3pPr>
            <a:lvl4pPr marL="1828800" lvl="3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4pPr>
            <a:lvl5pPr marL="2286000" lvl="4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5pPr>
            <a:lvl6pPr marL="2743200" lvl="5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6pPr>
            <a:lvl7pPr marL="3200400" lvl="6" indent="-320039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7pPr>
            <a:lvl8pPr marL="3657600" lvl="7" indent="-32004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40"/>
              <a:buChar char="•"/>
              <a:defRPr/>
            </a:lvl8pPr>
            <a:lvl9pPr marL="4114800" lvl="8" indent="-32004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4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Corbel"/>
              <a:buNone/>
              <a:defRPr sz="44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036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Corbel"/>
              <a:buChar char="•"/>
              <a:defRPr sz="2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Corbel"/>
              <a:buChar char="•"/>
              <a:defRPr sz="20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1371600" marR="0" lvl="2" indent="-32003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Corbel"/>
              <a:buChar char="•"/>
              <a:defRPr sz="18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1828800" marR="0" lvl="3" indent="-30988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2286000" marR="0" lvl="4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2743200" marR="0" lvl="5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3200400" marR="0" lvl="6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3657600" marR="0" lvl="7" indent="-309879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4114800" marR="0" lvl="8" indent="-309879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280"/>
              <a:buFont typeface="Corbel"/>
              <a:buChar char="•"/>
              <a:defRPr sz="16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ftr" idx="11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sldNum" idx="12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Corbel"/>
              <a:buNone/>
              <a:defRPr sz="1200" b="0" i="0" u="none" strike="noStrike" cap="none">
                <a:solidFill>
                  <a:schemeClr val="accen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1036828" y="2294325"/>
            <a:ext cx="9966900" cy="1388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</a:pPr>
            <a:r>
              <a:rPr lang="it-IT" dirty="0"/>
              <a:t>     </a:t>
            </a:r>
            <a:r>
              <a:rPr lang="it-IT" sz="9600" dirty="0">
                <a:solidFill>
                  <a:schemeClr val="tx1"/>
                </a:solidFill>
              </a:rPr>
              <a:t>ORGANIGRAMMA</a:t>
            </a:r>
            <a:endParaRPr sz="9600" dirty="0">
              <a:solidFill>
                <a:schemeClr val="tx1"/>
              </a:solidFill>
            </a:endParaRPr>
          </a:p>
        </p:txBody>
      </p:sp>
      <p:sp>
        <p:nvSpPr>
          <p:cNvPr id="89" name="Google Shape;89;p13"/>
          <p:cNvSpPr txBox="1">
            <a:spLocks noGrp="1"/>
          </p:cNvSpPr>
          <p:nvPr>
            <p:ph type="subTitle" idx="1"/>
          </p:nvPr>
        </p:nvSpPr>
        <p:spPr>
          <a:xfrm>
            <a:off x="2349199" y="3869625"/>
            <a:ext cx="8128200" cy="13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15"/>
              <a:buNone/>
            </a:pPr>
            <a:r>
              <a:rPr lang="it-IT" sz="4200" dirty="0">
                <a:solidFill>
                  <a:schemeClr val="tx1"/>
                </a:solidFill>
              </a:rPr>
              <a:t>2025-26</a:t>
            </a:r>
            <a:endParaRPr sz="4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oogle Shape;94;p14"/>
          <p:cNvGrpSpPr/>
          <p:nvPr/>
        </p:nvGrpSpPr>
        <p:grpSpPr>
          <a:xfrm>
            <a:off x="1218141" y="324671"/>
            <a:ext cx="10632206" cy="5478483"/>
            <a:chOff x="59710" y="335410"/>
            <a:chExt cx="9440781" cy="4531418"/>
          </a:xfrm>
        </p:grpSpPr>
        <p:sp>
          <p:nvSpPr>
            <p:cNvPr id="95" name="Google Shape;95;p14"/>
            <p:cNvSpPr/>
            <p:nvPr/>
          </p:nvSpPr>
          <p:spPr>
            <a:xfrm>
              <a:off x="1479139" y="540200"/>
              <a:ext cx="4193930" cy="4193930"/>
            </a:xfrm>
            <a:prstGeom prst="blockArc">
              <a:avLst>
                <a:gd name="adj1" fmla="val 12461787"/>
                <a:gd name="adj2" fmla="val 17114981"/>
                <a:gd name="adj3" fmla="val 4521"/>
              </a:avLst>
            </a:prstGeom>
            <a:solidFill>
              <a:srgbClr val="BFC7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96" name="Google Shape;96;p14"/>
            <p:cNvSpPr/>
            <p:nvPr/>
          </p:nvSpPr>
          <p:spPr>
            <a:xfrm>
              <a:off x="1407282" y="666065"/>
              <a:ext cx="4193930" cy="4193930"/>
            </a:xfrm>
            <a:prstGeom prst="blockArc">
              <a:avLst>
                <a:gd name="adj1" fmla="val 9245379"/>
                <a:gd name="adj2" fmla="val 12704934"/>
                <a:gd name="adj3" fmla="val 4521"/>
              </a:avLst>
            </a:prstGeom>
            <a:solidFill>
              <a:srgbClr val="BFC7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97" name="Google Shape;97;p14"/>
            <p:cNvSpPr/>
            <p:nvPr/>
          </p:nvSpPr>
          <p:spPr>
            <a:xfrm>
              <a:off x="1407281" y="659232"/>
              <a:ext cx="4193930" cy="4193930"/>
            </a:xfrm>
            <a:prstGeom prst="blockArc">
              <a:avLst>
                <a:gd name="adj1" fmla="val 4388117"/>
                <a:gd name="adj2" fmla="val 9309334"/>
                <a:gd name="adj3" fmla="val 4521"/>
              </a:avLst>
            </a:prstGeom>
            <a:solidFill>
              <a:srgbClr val="BFC7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98" name="Google Shape;98;p14"/>
            <p:cNvSpPr/>
            <p:nvPr/>
          </p:nvSpPr>
          <p:spPr>
            <a:xfrm>
              <a:off x="2694581" y="672898"/>
              <a:ext cx="4193930" cy="4193930"/>
            </a:xfrm>
            <a:prstGeom prst="blockArc">
              <a:avLst>
                <a:gd name="adj1" fmla="val 1446290"/>
                <a:gd name="adj2" fmla="val 6585209"/>
                <a:gd name="adj3" fmla="val 4521"/>
              </a:avLst>
            </a:prstGeom>
            <a:solidFill>
              <a:srgbClr val="BFC7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99" name="Google Shape;99;p14"/>
            <p:cNvSpPr/>
            <p:nvPr/>
          </p:nvSpPr>
          <p:spPr>
            <a:xfrm>
              <a:off x="2710923" y="620357"/>
              <a:ext cx="4193930" cy="4193930"/>
            </a:xfrm>
            <a:prstGeom prst="blockArc">
              <a:avLst>
                <a:gd name="adj1" fmla="val 19717400"/>
                <a:gd name="adj2" fmla="val 1623034"/>
                <a:gd name="adj3" fmla="val 4521"/>
              </a:avLst>
            </a:prstGeom>
            <a:solidFill>
              <a:srgbClr val="BFC7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00" name="Google Shape;100;p14"/>
            <p:cNvSpPr/>
            <p:nvPr/>
          </p:nvSpPr>
          <p:spPr>
            <a:xfrm>
              <a:off x="2654438" y="512072"/>
              <a:ext cx="4193930" cy="4193930"/>
            </a:xfrm>
            <a:prstGeom prst="blockArc">
              <a:avLst>
                <a:gd name="adj1" fmla="val 15068628"/>
                <a:gd name="adj2" fmla="val 19977959"/>
                <a:gd name="adj3" fmla="val 4521"/>
              </a:avLst>
            </a:prstGeom>
            <a:solidFill>
              <a:srgbClr val="BFC7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02" name="Google Shape;102;p14"/>
            <p:cNvSpPr txBox="1"/>
            <p:nvPr/>
          </p:nvSpPr>
          <p:spPr>
            <a:xfrm>
              <a:off x="6141091" y="2314485"/>
              <a:ext cx="3359400" cy="1087018"/>
            </a:xfrm>
            <a:prstGeom prst="rect">
              <a:avLst/>
            </a:prstGeom>
            <a:solidFill>
              <a:srgbClr val="829927"/>
            </a:solidFill>
            <a:ln>
              <a:noFill/>
            </a:ln>
          </p:spPr>
          <p:txBody>
            <a:bodyPr spcFirstLastPara="1" wrap="square" lIns="19050" tIns="19050" rIns="19050" bIns="19050" anchor="ctr" anchorCtr="0">
              <a:noAutofit/>
            </a:bodyPr>
            <a:lstStyle/>
            <a:p>
              <a:pPr algn="ctr">
                <a:lnSpc>
                  <a:spcPct val="90000"/>
                </a:lnSpc>
                <a:spcBef>
                  <a:spcPts val="525"/>
                </a:spcBef>
                <a:buClr>
                  <a:schemeClr val="lt1"/>
                </a:buClr>
                <a:buSzPts val="1500"/>
              </a:pPr>
              <a:r>
                <a:rPr lang="it-IT" b="1" dirty="0">
                  <a:latin typeface="Corbel" panose="020B0503020204020204" pitchFamily="34" charset="0"/>
                  <a:sym typeface="Garamond"/>
                </a:rPr>
                <a:t>REFERENTI DI PLESSO</a:t>
              </a:r>
            </a:p>
            <a:p>
              <a:pPr algn="ctr">
                <a:lnSpc>
                  <a:spcPct val="90000"/>
                </a:lnSpc>
                <a:spcBef>
                  <a:spcPts val="525"/>
                </a:spcBef>
                <a:buClr>
                  <a:schemeClr val="lt1"/>
                </a:buClr>
                <a:buSzPts val="1500"/>
              </a:pPr>
              <a:r>
                <a:rPr lang="it-IT" b="1" dirty="0">
                  <a:latin typeface="Corbel" panose="020B0503020204020204" pitchFamily="34" charset="0"/>
                  <a:sym typeface="Garamond"/>
                </a:rPr>
                <a:t>SCUOLA SECONDARIA I GRADO</a:t>
              </a:r>
              <a:endParaRPr b="1" dirty="0">
                <a:latin typeface="Corbel" panose="020B0503020204020204" pitchFamily="34" charset="0"/>
                <a:sym typeface="Garamond"/>
              </a:endParaRPr>
            </a:p>
            <a:p>
              <a:pPr algn="ctr">
                <a:lnSpc>
                  <a:spcPct val="90000"/>
                </a:lnSpc>
                <a:spcBef>
                  <a:spcPts val="525"/>
                </a:spcBef>
                <a:buClr>
                  <a:schemeClr val="lt1"/>
                </a:buClr>
                <a:buSzPts val="1500"/>
              </a:pPr>
              <a:r>
                <a:rPr lang="it-IT" sz="1200" dirty="0">
                  <a:solidFill>
                    <a:schemeClr val="dk1"/>
                  </a:solidFill>
                  <a:latin typeface="Corbel" panose="020B0503020204020204" pitchFamily="34" charset="0"/>
                  <a:sym typeface="Garamond"/>
                </a:rPr>
                <a:t>DANIELA CROCE</a:t>
              </a:r>
            </a:p>
            <a:p>
              <a:pPr algn="ctr">
                <a:lnSpc>
                  <a:spcPct val="90000"/>
                </a:lnSpc>
                <a:spcBef>
                  <a:spcPts val="525"/>
                </a:spcBef>
                <a:buClr>
                  <a:schemeClr val="lt1"/>
                </a:buClr>
                <a:buSzPts val="1500"/>
              </a:pPr>
              <a:r>
                <a:rPr kumimoji="0" lang="it-IT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orbel" panose="020B0503020204020204" pitchFamily="34" charset="0"/>
                  <a:cs typeface="Arial"/>
                  <a:sym typeface="Garamond"/>
                </a:rPr>
                <a:t>SCUOLA PRIMARIA</a:t>
              </a:r>
              <a:endParaRPr lang="it-IT" sz="1200" dirty="0">
                <a:solidFill>
                  <a:schemeClr val="dk1"/>
                </a:solidFill>
                <a:latin typeface="Corbel" panose="020B0503020204020204" pitchFamily="34" charset="0"/>
                <a:sym typeface="Garamond"/>
              </a:endParaRPr>
            </a:p>
            <a:p>
              <a:pPr algn="ctr">
                <a:lnSpc>
                  <a:spcPct val="90000"/>
                </a:lnSpc>
                <a:spcBef>
                  <a:spcPts val="525"/>
                </a:spcBef>
                <a:buClr>
                  <a:schemeClr val="lt1"/>
                </a:buClr>
                <a:buSzPts val="1500"/>
              </a:pPr>
              <a:r>
                <a:rPr lang="it-IT" sz="1200" dirty="0">
                  <a:solidFill>
                    <a:schemeClr val="dk1"/>
                  </a:solidFill>
                  <a:latin typeface="Corbel" panose="020B0503020204020204" pitchFamily="34" charset="0"/>
                  <a:sym typeface="Garamond"/>
                </a:rPr>
                <a:t> ELETTRA GRISI - IDA DEL FORNO -  ERIKA MELCHIONDA</a:t>
              </a:r>
            </a:p>
          </p:txBody>
        </p:sp>
        <p:sp>
          <p:nvSpPr>
            <p:cNvPr id="103" name="Google Shape;103;p14"/>
            <p:cNvSpPr/>
            <p:nvPr/>
          </p:nvSpPr>
          <p:spPr>
            <a:xfrm>
              <a:off x="59710" y="335410"/>
              <a:ext cx="2872800" cy="1594500"/>
            </a:xfrm>
            <a:prstGeom prst="ellipse">
              <a:avLst/>
            </a:prstGeom>
            <a:solidFill>
              <a:srgbClr val="829927"/>
            </a:solidFill>
            <a:ln w="158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8B4A612-7650-F1F8-D47B-B7395098D5B3}"/>
              </a:ext>
            </a:extLst>
          </p:cNvPr>
          <p:cNvSpPr txBox="1"/>
          <p:nvPr/>
        </p:nvSpPr>
        <p:spPr>
          <a:xfrm>
            <a:off x="1464539" y="943998"/>
            <a:ext cx="2962656" cy="56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aramond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AREA 1 PTOF/INNOVAZIONE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Garamond"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ea typeface="Garamond"/>
                <a:cs typeface="Garamond"/>
                <a:sym typeface="Garamond"/>
              </a:rPr>
              <a:t>PAOLA PAGLIOLI</a:t>
            </a:r>
          </a:p>
        </p:txBody>
      </p:sp>
      <p:sp>
        <p:nvSpPr>
          <p:cNvPr id="8" name="Google Shape;103;p14">
            <a:extLst>
              <a:ext uri="{FF2B5EF4-FFF2-40B4-BE49-F238E27FC236}">
                <a16:creationId xmlns:a16="http://schemas.microsoft.com/office/drawing/2014/main" id="{AFE84DC2-5FE7-E2F5-5A22-C77AD4196206}"/>
              </a:ext>
            </a:extLst>
          </p:cNvPr>
          <p:cNvSpPr/>
          <p:nvPr/>
        </p:nvSpPr>
        <p:spPr>
          <a:xfrm>
            <a:off x="7637499" y="254031"/>
            <a:ext cx="3235347" cy="1927750"/>
          </a:xfrm>
          <a:prstGeom prst="ellipse">
            <a:avLst/>
          </a:prstGeom>
          <a:solidFill>
            <a:srgbClr val="829927"/>
          </a:solidFill>
          <a:ln w="158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rbe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7C914A4D-FB51-15E9-46D9-63995874FDBC}"/>
              </a:ext>
            </a:extLst>
          </p:cNvPr>
          <p:cNvSpPr txBox="1"/>
          <p:nvPr/>
        </p:nvSpPr>
        <p:spPr>
          <a:xfrm>
            <a:off x="7986064" y="932165"/>
            <a:ext cx="2656925" cy="56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AREA 2 INCLUSIONE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MARIA ACCONCIAGIOCO</a:t>
            </a:r>
          </a:p>
        </p:txBody>
      </p:sp>
      <p:sp>
        <p:nvSpPr>
          <p:cNvPr id="9" name="Google Shape;103;p14">
            <a:extLst>
              <a:ext uri="{FF2B5EF4-FFF2-40B4-BE49-F238E27FC236}">
                <a16:creationId xmlns:a16="http://schemas.microsoft.com/office/drawing/2014/main" id="{4E75CEAC-6DA2-02D6-D558-504F632503FB}"/>
              </a:ext>
            </a:extLst>
          </p:cNvPr>
          <p:cNvSpPr/>
          <p:nvPr/>
        </p:nvSpPr>
        <p:spPr>
          <a:xfrm>
            <a:off x="938999" y="4534187"/>
            <a:ext cx="3571289" cy="1927750"/>
          </a:xfrm>
          <a:prstGeom prst="ellipse">
            <a:avLst/>
          </a:prstGeom>
          <a:solidFill>
            <a:srgbClr val="829927"/>
          </a:solidFill>
          <a:ln w="158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AREA 4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Arial"/>
              </a:rPr>
              <a:t>CONTINUITÀ</a:t>
            </a:r>
            <a:r>
              <a:rPr kumimoji="0" lang="it-IT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/ORIENTAMENTO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ANTONELLA SANTORO</a:t>
            </a:r>
          </a:p>
        </p:txBody>
      </p:sp>
      <p:sp>
        <p:nvSpPr>
          <p:cNvPr id="10" name="Google Shape;103;p14">
            <a:extLst>
              <a:ext uri="{FF2B5EF4-FFF2-40B4-BE49-F238E27FC236}">
                <a16:creationId xmlns:a16="http://schemas.microsoft.com/office/drawing/2014/main" id="{EE9F3538-5003-5131-64F6-7ACE1C0BB242}"/>
              </a:ext>
            </a:extLst>
          </p:cNvPr>
          <p:cNvSpPr/>
          <p:nvPr/>
        </p:nvSpPr>
        <p:spPr>
          <a:xfrm>
            <a:off x="7412802" y="4600452"/>
            <a:ext cx="3571289" cy="1927750"/>
          </a:xfrm>
          <a:prstGeom prst="ellipse">
            <a:avLst/>
          </a:prstGeom>
          <a:solidFill>
            <a:srgbClr val="829927"/>
          </a:solidFill>
          <a:ln w="158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AREA 3 RAPPORTI CON IL TERRITORIO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  <a:tabLst/>
              <a:defRPr/>
            </a:pPr>
            <a:r>
              <a:rPr kumimoji="0" lang="it-IT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 panose="020B0503020204020204" pitchFamily="34" charset="0"/>
                <a:cs typeface="Arial"/>
                <a:sym typeface="Garamond"/>
              </a:rPr>
              <a:t>ANASTASIA PELLECCHIA</a:t>
            </a:r>
            <a:endParaRPr kumimoji="0" lang="it-IT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bel" panose="020B0503020204020204" pitchFamily="34" charset="0"/>
              <a:cs typeface="Arial"/>
              <a:sym typeface="Garamond"/>
            </a:endParaRPr>
          </a:p>
        </p:txBody>
      </p:sp>
      <p:sp>
        <p:nvSpPr>
          <p:cNvPr id="11" name="Google Shape;102;p14">
            <a:extLst>
              <a:ext uri="{FF2B5EF4-FFF2-40B4-BE49-F238E27FC236}">
                <a16:creationId xmlns:a16="http://schemas.microsoft.com/office/drawing/2014/main" id="{9E867A83-80B4-5FC0-B1CA-C64CA95C98CA}"/>
              </a:ext>
            </a:extLst>
          </p:cNvPr>
          <p:cNvSpPr txBox="1"/>
          <p:nvPr/>
        </p:nvSpPr>
        <p:spPr>
          <a:xfrm>
            <a:off x="4212756" y="1884227"/>
            <a:ext cx="3783356" cy="686385"/>
          </a:xfrm>
          <a:prstGeom prst="rect">
            <a:avLst/>
          </a:prstGeom>
          <a:solidFill>
            <a:srgbClr val="829927"/>
          </a:solidFill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r>
              <a:rPr lang="it-IT" sz="1800" b="1" dirty="0">
                <a:solidFill>
                  <a:schemeClr val="dk1"/>
                </a:solidFill>
                <a:latin typeface="Corbel" panose="020B0503020204020204" pitchFamily="34" charset="0"/>
                <a:ea typeface="Garamond"/>
                <a:cs typeface="Garamond"/>
                <a:sym typeface="Garamond"/>
              </a:rPr>
              <a:t>DIRIGENTE SCOLASTICO</a:t>
            </a:r>
            <a:r>
              <a:rPr lang="it-IT" sz="1800" dirty="0">
                <a:solidFill>
                  <a:schemeClr val="dk1"/>
                </a:solidFill>
                <a:latin typeface="Corbel" panose="020B0503020204020204" pitchFamily="34" charset="0"/>
                <a:ea typeface="Garamond"/>
                <a:cs typeface="Garamond"/>
                <a:sym typeface="Garamond"/>
              </a:rPr>
              <a:t> </a:t>
            </a:r>
            <a:endParaRPr sz="1800" dirty="0">
              <a:solidFill>
                <a:schemeClr val="dk1"/>
              </a:solidFill>
              <a:latin typeface="Corbel" panose="020B0503020204020204" pitchFamily="34" charset="0"/>
              <a:ea typeface="Garamond"/>
              <a:cs typeface="Garamond"/>
              <a:sym typeface="Garamond"/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r>
              <a:rPr lang="it-IT" sz="2000" b="1" i="1" dirty="0">
                <a:solidFill>
                  <a:schemeClr val="dk1"/>
                </a:solidFill>
                <a:latin typeface="Corbel" panose="020B0503020204020204" pitchFamily="34" charset="0"/>
                <a:ea typeface="Garamond"/>
                <a:cs typeface="Garamond"/>
                <a:sym typeface="Garamond"/>
              </a:rPr>
              <a:t>FILOMENA SARCANO</a:t>
            </a:r>
            <a:endParaRPr sz="1500" dirty="0">
              <a:solidFill>
                <a:schemeClr val="dk1"/>
              </a:solidFill>
              <a:latin typeface="Corbel" panose="020B0503020204020204" pitchFamily="34" charset="0"/>
              <a:ea typeface="Garamond"/>
              <a:cs typeface="Garamond"/>
              <a:sym typeface="Garamond"/>
            </a:endParaRPr>
          </a:p>
        </p:txBody>
      </p:sp>
      <p:sp>
        <p:nvSpPr>
          <p:cNvPr id="12" name="Google Shape;102;p14">
            <a:extLst>
              <a:ext uri="{FF2B5EF4-FFF2-40B4-BE49-F238E27FC236}">
                <a16:creationId xmlns:a16="http://schemas.microsoft.com/office/drawing/2014/main" id="{9092AEE8-7946-CE04-3156-0112A141CE75}"/>
              </a:ext>
            </a:extLst>
          </p:cNvPr>
          <p:cNvSpPr txBox="1"/>
          <p:nvPr/>
        </p:nvSpPr>
        <p:spPr>
          <a:xfrm>
            <a:off x="4147499" y="2779176"/>
            <a:ext cx="3840568" cy="1060512"/>
          </a:xfrm>
          <a:prstGeom prst="rect">
            <a:avLst/>
          </a:prstGeom>
          <a:solidFill>
            <a:srgbClr val="829927"/>
          </a:solidFill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525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endParaRPr lang="it-IT" sz="1600" b="1" dirty="0">
              <a:latin typeface="Corbel" panose="020B0503020204020204" pitchFamily="34" charset="0"/>
              <a:sym typeface="Garamond"/>
            </a:endParaRPr>
          </a:p>
          <a:p>
            <a:pPr marL="0" lvl="0" indent="0" algn="ctr" rtl="0">
              <a:lnSpc>
                <a:spcPct val="150000"/>
              </a:lnSpc>
              <a:spcBef>
                <a:spcPts val="525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COLLABORATORI DEL DIRIGENTE</a:t>
            </a:r>
            <a:endParaRPr sz="1600" b="1" dirty="0">
              <a:latin typeface="Corbel" panose="020B0503020204020204" pitchFamily="34" charset="0"/>
              <a:sym typeface="Garamond"/>
            </a:endParaRPr>
          </a:p>
          <a:p>
            <a:pPr algn="ctr">
              <a:lnSpc>
                <a:spcPct val="90000"/>
              </a:lnSpc>
              <a:buClr>
                <a:schemeClr val="lt1"/>
              </a:buClr>
              <a:buSzPts val="1400"/>
            </a:pPr>
            <a:r>
              <a:rPr lang="it-IT" sz="1800" dirty="0">
                <a:solidFill>
                  <a:schemeClr val="dk1"/>
                </a:solidFill>
                <a:latin typeface="Corbel" panose="020B0503020204020204" pitchFamily="34" charset="0"/>
                <a:sym typeface="Garamond"/>
              </a:rPr>
              <a:t>SABRINA LONGO</a:t>
            </a:r>
          </a:p>
          <a:p>
            <a:pPr algn="ctr">
              <a:lnSpc>
                <a:spcPct val="90000"/>
              </a:lnSpc>
              <a:buClr>
                <a:schemeClr val="lt1"/>
              </a:buClr>
              <a:buSzPts val="1400"/>
            </a:pPr>
            <a:r>
              <a:rPr lang="it-IT" sz="1800" dirty="0">
                <a:solidFill>
                  <a:schemeClr val="dk1"/>
                </a:solidFill>
                <a:latin typeface="Corbel" panose="020B0503020204020204" pitchFamily="34" charset="0"/>
                <a:sym typeface="Garamond"/>
              </a:rPr>
              <a:t>ANGELA PAOLANTONIO</a:t>
            </a:r>
            <a:endParaRPr sz="1800" dirty="0">
              <a:solidFill>
                <a:schemeClr val="dk1"/>
              </a:solidFill>
              <a:latin typeface="Corbel" panose="020B0503020204020204" pitchFamily="34" charset="0"/>
              <a:sym typeface="Garamond"/>
            </a:endParaRPr>
          </a:p>
          <a:p>
            <a:pPr marL="0" lvl="0" indent="0" algn="ctr" rtl="0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endParaRPr sz="1100" dirty="0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525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endParaRPr sz="1500" dirty="0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13" name="Google Shape;102;p14">
            <a:extLst>
              <a:ext uri="{FF2B5EF4-FFF2-40B4-BE49-F238E27FC236}">
                <a16:creationId xmlns:a16="http://schemas.microsoft.com/office/drawing/2014/main" id="{0B879967-7D6C-E22C-937E-8DB8E262611B}"/>
              </a:ext>
            </a:extLst>
          </p:cNvPr>
          <p:cNvSpPr txBox="1"/>
          <p:nvPr/>
        </p:nvSpPr>
        <p:spPr>
          <a:xfrm>
            <a:off x="4130736" y="4047333"/>
            <a:ext cx="3783356" cy="686385"/>
          </a:xfrm>
          <a:prstGeom prst="rect">
            <a:avLst/>
          </a:prstGeom>
          <a:solidFill>
            <a:srgbClr val="829927"/>
          </a:solidFill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Garamond"/>
              <a:buNone/>
            </a:pPr>
            <a:r>
              <a:rPr lang="it-IT" sz="1800" b="1" i="0" dirty="0">
                <a:solidFill>
                  <a:srgbClr val="0A0A0A"/>
                </a:solidFill>
                <a:effectLst/>
                <a:latin typeface="Google Sans"/>
              </a:rPr>
              <a:t>D</a:t>
            </a:r>
            <a:r>
              <a:rPr lang="it-IT" b="1" i="0" dirty="0">
                <a:solidFill>
                  <a:srgbClr val="0A0A0A"/>
                </a:solidFill>
                <a:effectLst/>
                <a:latin typeface="Google Sans"/>
              </a:rPr>
              <a:t>irettore dei </a:t>
            </a:r>
            <a:r>
              <a:rPr lang="it-IT" sz="1800" b="1" i="0" dirty="0">
                <a:solidFill>
                  <a:srgbClr val="0A0A0A"/>
                </a:solidFill>
                <a:effectLst/>
                <a:latin typeface="Google Sans"/>
              </a:rPr>
              <a:t>S</a:t>
            </a:r>
            <a:r>
              <a:rPr lang="it-IT" b="1" i="0" dirty="0">
                <a:solidFill>
                  <a:srgbClr val="0A0A0A"/>
                </a:solidFill>
                <a:effectLst/>
                <a:latin typeface="Google Sans"/>
              </a:rPr>
              <a:t>ervizi </a:t>
            </a:r>
            <a:r>
              <a:rPr lang="it-IT" sz="1800" b="1" i="0" dirty="0">
                <a:solidFill>
                  <a:srgbClr val="0A0A0A"/>
                </a:solidFill>
                <a:effectLst/>
                <a:latin typeface="Google Sans"/>
              </a:rPr>
              <a:t>G</a:t>
            </a:r>
            <a:r>
              <a:rPr lang="it-IT" b="1" i="0" dirty="0">
                <a:solidFill>
                  <a:srgbClr val="0A0A0A"/>
                </a:solidFill>
                <a:effectLst/>
                <a:latin typeface="Google Sans"/>
              </a:rPr>
              <a:t>enerali e </a:t>
            </a:r>
            <a:r>
              <a:rPr lang="it-IT" sz="1800" b="1" i="0" dirty="0">
                <a:solidFill>
                  <a:srgbClr val="0A0A0A"/>
                </a:solidFill>
                <a:effectLst/>
                <a:latin typeface="Google Sans"/>
              </a:rPr>
              <a:t>A</a:t>
            </a:r>
            <a:r>
              <a:rPr lang="it-IT" b="1" i="0" dirty="0">
                <a:solidFill>
                  <a:srgbClr val="0A0A0A"/>
                </a:solidFill>
                <a:effectLst/>
                <a:latin typeface="Google Sans"/>
              </a:rPr>
              <a:t>mministrativi</a:t>
            </a:r>
          </a:p>
          <a:p>
            <a:pPr marL="0" lvl="0" indent="0" algn="ctr">
              <a:lnSpc>
                <a:spcPct val="90000"/>
              </a:lnSpc>
              <a:buClr>
                <a:schemeClr val="lt1"/>
              </a:buClr>
              <a:buSzPts val="1400"/>
              <a:buFont typeface="Arial"/>
              <a:buNone/>
            </a:pPr>
            <a:r>
              <a:rPr lang="it-IT" sz="1800" dirty="0">
                <a:solidFill>
                  <a:schemeClr val="dk1"/>
                </a:solidFill>
                <a:latin typeface="Corbel" panose="020B0503020204020204" pitchFamily="34" charset="0"/>
                <a:sym typeface="Garamond"/>
              </a:rPr>
              <a:t>PATRIZIA SCIELZO</a:t>
            </a:r>
            <a:endParaRPr sz="1800" dirty="0">
              <a:solidFill>
                <a:schemeClr val="dk1"/>
              </a:solidFill>
              <a:latin typeface="Corbel" panose="020B0503020204020204" pitchFamily="34" charset="0"/>
              <a:sym typeface="Garamond"/>
            </a:endParaRPr>
          </a:p>
        </p:txBody>
      </p:sp>
      <p:sp>
        <p:nvSpPr>
          <p:cNvPr id="14" name="Google Shape;102;p14">
            <a:extLst>
              <a:ext uri="{FF2B5EF4-FFF2-40B4-BE49-F238E27FC236}">
                <a16:creationId xmlns:a16="http://schemas.microsoft.com/office/drawing/2014/main" id="{D2161CF5-A3B0-C13E-7256-B7EC8CD529CE}"/>
              </a:ext>
            </a:extLst>
          </p:cNvPr>
          <p:cNvSpPr txBox="1"/>
          <p:nvPr/>
        </p:nvSpPr>
        <p:spPr>
          <a:xfrm>
            <a:off x="302171" y="2765984"/>
            <a:ext cx="3783356" cy="1314205"/>
          </a:xfrm>
          <a:prstGeom prst="rect">
            <a:avLst/>
          </a:prstGeom>
          <a:solidFill>
            <a:srgbClr val="829927"/>
          </a:solidFill>
          <a:ln>
            <a:noFill/>
          </a:ln>
        </p:spPr>
        <p:txBody>
          <a:bodyPr spcFirstLastPara="1" wrap="square" lIns="19050" tIns="19050" rIns="19050" bIns="19050" anchor="ctr" anchorCtr="0">
            <a:noAutofit/>
          </a:bodyPr>
          <a:lstStyle/>
          <a:p>
            <a:pPr algn="ctr">
              <a:lnSpc>
                <a:spcPct val="90000"/>
              </a:lnSpc>
              <a:spcBef>
                <a:spcPts val="525"/>
              </a:spcBef>
              <a:buClr>
                <a:schemeClr val="lt1"/>
              </a:buClr>
              <a:buSzPts val="1500"/>
            </a:pPr>
            <a:r>
              <a:rPr lang="it-IT" b="1" dirty="0">
                <a:latin typeface="Corbel" panose="020B0503020204020204" pitchFamily="34" charset="0"/>
                <a:sym typeface="Garamond"/>
              </a:rPr>
              <a:t>REFERENTI DI PLESSO</a:t>
            </a:r>
          </a:p>
          <a:p>
            <a:pPr algn="ctr">
              <a:lnSpc>
                <a:spcPct val="90000"/>
              </a:lnSpc>
              <a:spcBef>
                <a:spcPts val="525"/>
              </a:spcBef>
              <a:buClr>
                <a:schemeClr val="lt1"/>
              </a:buClr>
              <a:buSzPts val="1500"/>
            </a:pPr>
            <a:r>
              <a:rPr lang="it-IT" b="1" dirty="0">
                <a:latin typeface="Corbel" panose="020B0503020204020204" pitchFamily="34" charset="0"/>
                <a:sym typeface="Garamond"/>
              </a:rPr>
              <a:t>SCUOLA DELL’INFANZIA</a:t>
            </a:r>
            <a:endParaRPr b="1" dirty="0">
              <a:latin typeface="Corbel" panose="020B0503020204020204" pitchFamily="34" charset="0"/>
              <a:sym typeface="Garamond"/>
            </a:endParaRPr>
          </a:p>
          <a:p>
            <a:pPr algn="ctr">
              <a:lnSpc>
                <a:spcPct val="90000"/>
              </a:lnSpc>
              <a:spcBef>
                <a:spcPts val="525"/>
              </a:spcBef>
              <a:buClr>
                <a:schemeClr val="lt1"/>
              </a:buClr>
              <a:buSzPts val="1500"/>
            </a:pPr>
            <a:r>
              <a:rPr lang="it-IT" sz="1200" dirty="0">
                <a:solidFill>
                  <a:schemeClr val="dk1"/>
                </a:solidFill>
                <a:latin typeface="Corbel" panose="020B0503020204020204" pitchFamily="34" charset="0"/>
                <a:sym typeface="Garamond"/>
              </a:rPr>
              <a:t>ALESSANDRA TREZZA - LOREDANA VILLANO – </a:t>
            </a:r>
          </a:p>
          <a:p>
            <a:pPr algn="ctr">
              <a:lnSpc>
                <a:spcPct val="90000"/>
              </a:lnSpc>
              <a:spcBef>
                <a:spcPts val="525"/>
              </a:spcBef>
              <a:buClr>
                <a:schemeClr val="lt1"/>
              </a:buClr>
              <a:buSzPts val="1500"/>
            </a:pPr>
            <a:r>
              <a:rPr lang="it-IT" sz="1200" dirty="0">
                <a:solidFill>
                  <a:schemeClr val="dk1"/>
                </a:solidFill>
                <a:latin typeface="Corbel" panose="020B0503020204020204" pitchFamily="34" charset="0"/>
                <a:sym typeface="Garamond"/>
              </a:rPr>
              <a:t>ROSSELLA FUNDARINI - MARIA GIUSEPPINA BANCONE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 txBox="1">
            <a:spLocks noGrp="1"/>
          </p:cNvSpPr>
          <p:nvPr>
            <p:ph type="title"/>
          </p:nvPr>
        </p:nvSpPr>
        <p:spPr>
          <a:xfrm>
            <a:off x="1830214" y="201814"/>
            <a:ext cx="96012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262626"/>
              </a:buClr>
              <a:buSzPts val="4400"/>
            </a:pPr>
            <a:r>
              <a:rPr lang="it-IT" sz="2800" b="1" dirty="0">
                <a:solidFill>
                  <a:schemeClr val="dk1"/>
                </a:solidFill>
              </a:rPr>
              <a:t>AREA 1 – PTOF/GDM/INNOVAZIONE</a:t>
            </a:r>
            <a:endParaRPr sz="2800" b="1" dirty="0">
              <a:solidFill>
                <a:schemeClr val="dk1"/>
              </a:solidFill>
            </a:endParaRPr>
          </a:p>
        </p:txBody>
      </p:sp>
      <p:grpSp>
        <p:nvGrpSpPr>
          <p:cNvPr id="118" name="Google Shape;118;p15"/>
          <p:cNvGrpSpPr/>
          <p:nvPr/>
        </p:nvGrpSpPr>
        <p:grpSpPr>
          <a:xfrm>
            <a:off x="384101" y="951961"/>
            <a:ext cx="10693694" cy="4954078"/>
            <a:chOff x="2124100" y="-306517"/>
            <a:chExt cx="3795051" cy="3184492"/>
          </a:xfrm>
        </p:grpSpPr>
        <p:sp>
          <p:nvSpPr>
            <p:cNvPr id="120" name="Google Shape;120;p15"/>
            <p:cNvSpPr txBox="1"/>
            <p:nvPr/>
          </p:nvSpPr>
          <p:spPr>
            <a:xfrm>
              <a:off x="2880266" y="2205317"/>
              <a:ext cx="52854" cy="528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1" name="Google Shape;121;p15"/>
            <p:cNvSpPr txBox="1"/>
            <p:nvPr/>
          </p:nvSpPr>
          <p:spPr>
            <a:xfrm>
              <a:off x="2960311" y="1626741"/>
              <a:ext cx="28579" cy="285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3" name="Google Shape;123;p15"/>
            <p:cNvSpPr txBox="1"/>
            <p:nvPr/>
          </p:nvSpPr>
          <p:spPr>
            <a:xfrm>
              <a:off x="2978664" y="1248332"/>
              <a:ext cx="55387" cy="553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5" name="Google Shape;125;p15"/>
            <p:cNvSpPr txBox="1"/>
            <p:nvPr/>
          </p:nvSpPr>
          <p:spPr>
            <a:xfrm>
              <a:off x="2931712" y="961098"/>
              <a:ext cx="78727" cy="787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Garamond"/>
                <a:buNone/>
              </a:pPr>
              <a:endParaRPr sz="6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26" name="Google Shape;126;p15"/>
            <p:cNvSpPr/>
            <p:nvPr/>
          </p:nvSpPr>
          <p:spPr>
            <a:xfrm rot="16200000">
              <a:off x="1368639" y="1207034"/>
              <a:ext cx="2092774" cy="528933"/>
            </a:xfrm>
            <a:prstGeom prst="rect">
              <a:avLst/>
            </a:prstGeom>
            <a:solidFill>
              <a:srgbClr val="829927"/>
            </a:solidFill>
            <a:ln w="158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27" name="Google Shape;127;p15"/>
            <p:cNvSpPr txBox="1"/>
            <p:nvPr/>
          </p:nvSpPr>
          <p:spPr>
            <a:xfrm rot="16200000">
              <a:off x="1096960" y="1279679"/>
              <a:ext cx="2625436" cy="5711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6500" tIns="16500" rIns="16500" bIns="165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600"/>
                <a:buFont typeface="Garamond"/>
                <a:buNone/>
              </a:pPr>
              <a:r>
                <a:rPr lang="it-IT" sz="1800" dirty="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          </a:t>
              </a:r>
              <a:r>
                <a:rPr lang="it-IT" sz="2400" b="1" dirty="0">
                  <a:solidFill>
                    <a:schemeClr val="dk1"/>
                  </a:solidFill>
                  <a:latin typeface="Corbel"/>
                  <a:sym typeface="Corbel"/>
                </a:rPr>
                <a:t>PAOLA PAGLIOLI</a:t>
              </a:r>
              <a:endParaRPr sz="2400" b="1" dirty="0">
                <a:solidFill>
                  <a:schemeClr val="dk1"/>
                </a:solidFill>
                <a:latin typeface="Corbel"/>
                <a:sym typeface="Corbel"/>
              </a:endParaRPr>
            </a:p>
          </p:txBody>
        </p:sp>
        <p:sp>
          <p:nvSpPr>
            <p:cNvPr id="128" name="Google Shape;128;p15"/>
            <p:cNvSpPr txBox="1"/>
            <p:nvPr/>
          </p:nvSpPr>
          <p:spPr>
            <a:xfrm>
              <a:off x="3034051" y="-306517"/>
              <a:ext cx="2885100" cy="49047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txBody>
            <a:bodyPr spcFirstLastPara="1" wrap="square" lIns="6350" tIns="6350" rIns="6350" bIns="635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chemeClr val="lt1"/>
                </a:buClr>
                <a:buSzPts val="971"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REDAZIONE/ATTUAZIONE PTOF/RAV/PDM/RENDICONTAZIONE SOCIALE/PROCEDURE</a:t>
              </a:r>
            </a:p>
            <a:p>
              <a:pPr marL="0" lvl="0" indent="0" algn="ctr">
                <a:buSzPts val="1000"/>
                <a:buFont typeface="Arial"/>
                <a:buNone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ERMINIA BRUNO - ALESSANDRA TREZZA - ANNA CUOZZO</a:t>
              </a:r>
              <a:endParaRPr sz="1200" dirty="0">
                <a:solidFill>
                  <a:schemeClr val="dk1"/>
                </a:solidFill>
                <a:latin typeface="Corbel"/>
                <a:sym typeface="Garamond"/>
              </a:endParaRPr>
            </a:p>
          </p:txBody>
        </p:sp>
        <p:sp>
          <p:nvSpPr>
            <p:cNvPr id="129" name="Google Shape;129;p15"/>
            <p:cNvSpPr txBox="1"/>
            <p:nvPr/>
          </p:nvSpPr>
          <p:spPr>
            <a:xfrm>
              <a:off x="3041579" y="312265"/>
              <a:ext cx="698555" cy="824341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txBody>
            <a:bodyPr spcFirstLastPara="1" wrap="square" lIns="6350" tIns="6350" rIns="6350" bIns="6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REFERENTE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DISPERSIONE 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SCOLASTICA</a:t>
              </a:r>
              <a:endParaRPr sz="1600" b="1" dirty="0">
                <a:latin typeface="Corbel" panose="020B0503020204020204" pitchFamily="34" charset="0"/>
                <a:sym typeface="Garamond"/>
              </a:endParaRPr>
            </a:p>
            <a:p>
              <a:pPr algn="ctr">
                <a:lnSpc>
                  <a:spcPct val="150000"/>
                </a:lnSpc>
                <a:buSzPts val="1000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Corbel"/>
                </a:rPr>
                <a:t>ANGELA PAOLANTONIO</a:t>
              </a:r>
              <a:endParaRPr sz="1200" dirty="0">
                <a:solidFill>
                  <a:schemeClr val="dk1"/>
                </a:solidFill>
                <a:latin typeface="Corbel"/>
                <a:sym typeface="Corbel"/>
              </a:endParaRPr>
            </a:p>
          </p:txBody>
        </p:sp>
        <p:sp>
          <p:nvSpPr>
            <p:cNvPr id="130" name="Google Shape;130;p15"/>
            <p:cNvSpPr txBox="1"/>
            <p:nvPr/>
          </p:nvSpPr>
          <p:spPr>
            <a:xfrm>
              <a:off x="4547927" y="1231457"/>
              <a:ext cx="1329038" cy="71967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txBody>
            <a:bodyPr spcFirstLastPara="1" wrap="square" lIns="6350" tIns="6350" rIns="6350" bIns="6350" anchor="ctr" anchorCtr="0">
              <a:noAutofit/>
            </a:bodyPr>
            <a:lstStyle/>
            <a:p>
              <a:pPr marL="0" lvl="0" indent="0" algn="ctr">
                <a:lnSpc>
                  <a:spcPct val="70000"/>
                </a:lnSpc>
                <a:spcBef>
                  <a:spcPts val="490"/>
                </a:spcBef>
                <a:buClr>
                  <a:schemeClr val="lt1"/>
                </a:buClr>
                <a:buSzPts val="1400"/>
                <a:buFont typeface="Arial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COMITATO DI VALUTAZIONE DOCENTI</a:t>
              </a:r>
            </a:p>
            <a:p>
              <a:pPr algn="ctr">
                <a:buSzPts val="1000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ANNAMARIA MANZO</a:t>
              </a:r>
            </a:p>
            <a:p>
              <a:pPr algn="ctr">
                <a:buSzPts val="1000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ROSA LAMANNA</a:t>
              </a:r>
            </a:p>
            <a:p>
              <a:pPr algn="ctr">
                <a:buSzPts val="1000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GAETANA RAIMO</a:t>
              </a:r>
            </a:p>
            <a:p>
              <a:pPr algn="ctr">
                <a:buSzPts val="1000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PATRIZIA ROSIELLO</a:t>
              </a:r>
              <a:endParaRPr sz="1200" dirty="0">
                <a:solidFill>
                  <a:schemeClr val="dk1"/>
                </a:solidFill>
                <a:latin typeface="Corbel"/>
                <a:sym typeface="Garamond"/>
              </a:endParaRPr>
            </a:p>
          </p:txBody>
        </p:sp>
      </p:grpSp>
      <p:sp>
        <p:nvSpPr>
          <p:cNvPr id="131" name="Google Shape;131;p15"/>
          <p:cNvSpPr/>
          <p:nvPr/>
        </p:nvSpPr>
        <p:spPr>
          <a:xfrm>
            <a:off x="2876632" y="4594858"/>
            <a:ext cx="4209967" cy="1927786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>
              <a:lnSpc>
                <a:spcPct val="70000"/>
              </a:lnSpc>
              <a:spcBef>
                <a:spcPts val="490"/>
              </a:spcBef>
              <a:buClr>
                <a:schemeClr val="lt1"/>
              </a:buClr>
              <a:buSzPts val="1400"/>
              <a:buFont typeface="Arial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COMMISSIONE ORARIO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ROSA LA MANNA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ERIKA MELCHIONDA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MARIA CONCETTA GIANNINI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ROSA CARUCCI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ANGELA PAOLANTONIO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ANGELA PICARELLA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VIRGINIA CICCARELLA</a:t>
            </a:r>
            <a:endParaRPr sz="1200" dirty="0">
              <a:solidFill>
                <a:schemeClr val="dk1"/>
              </a:solidFill>
              <a:latin typeface="Corbel"/>
              <a:sym typeface="Garamond"/>
            </a:endParaRPr>
          </a:p>
        </p:txBody>
      </p:sp>
      <p:sp>
        <p:nvSpPr>
          <p:cNvPr id="132" name="Google Shape;132;p15"/>
          <p:cNvSpPr txBox="1"/>
          <p:nvPr/>
        </p:nvSpPr>
        <p:spPr>
          <a:xfrm>
            <a:off x="7213960" y="1904843"/>
            <a:ext cx="3744963" cy="1306630"/>
          </a:xfrm>
          <a:prstGeom prst="rect">
            <a:avLst/>
          </a:prstGeom>
          <a:solidFill>
            <a:schemeClr val="bg1"/>
          </a:solidFill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8875" tIns="8875" rIns="8875" bIns="8875" anchor="ctr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49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ANIMATORE DIGITALE - WEB RADIO 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MICHELE NAPPI</a:t>
            </a:r>
          </a:p>
          <a:p>
            <a:pPr algn="ctr">
              <a:lnSpc>
                <a:spcPct val="70000"/>
              </a:lnSpc>
              <a:spcBef>
                <a:spcPts val="490"/>
              </a:spcBef>
              <a:buClr>
                <a:schemeClr val="lt1"/>
              </a:buClr>
              <a:buSzPts val="1400"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SITO WEB</a:t>
            </a:r>
          </a:p>
          <a:p>
            <a:pPr algn="ctr">
              <a:lnSpc>
                <a:spcPct val="70000"/>
              </a:lnSpc>
              <a:spcBef>
                <a:spcPts val="490"/>
              </a:spcBef>
              <a:buClr>
                <a:schemeClr val="lt1"/>
              </a:buClr>
              <a:buSzPts val="1400"/>
            </a:pPr>
            <a:r>
              <a:rPr lang="it-IT" sz="1300" b="1" dirty="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GABRIELE MAFFEI </a:t>
            </a:r>
          </a:p>
          <a:p>
            <a:pPr algn="ctr">
              <a:lnSpc>
                <a:spcPct val="70000"/>
              </a:lnSpc>
              <a:spcBef>
                <a:spcPts val="490"/>
              </a:spcBef>
              <a:buClr>
                <a:schemeClr val="lt1"/>
              </a:buClr>
              <a:buSzPts val="1400"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PAGINE SOCIAL</a:t>
            </a:r>
          </a:p>
          <a:p>
            <a:pPr algn="ctr">
              <a:lnSpc>
                <a:spcPct val="70000"/>
              </a:lnSpc>
              <a:spcBef>
                <a:spcPts val="490"/>
              </a:spcBef>
              <a:buClr>
                <a:schemeClr val="lt1"/>
              </a:buClr>
              <a:buSzPts val="1400"/>
            </a:pPr>
            <a:r>
              <a:rPr lang="it-IT" b="1" dirty="0">
                <a:solidFill>
                  <a:schemeClr val="dk1"/>
                </a:solidFill>
                <a:latin typeface="Garamond"/>
                <a:sym typeface="Garamond"/>
              </a:rPr>
              <a:t>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ROSA GIULIANO</a:t>
            </a:r>
            <a:endParaRPr sz="1200" dirty="0">
              <a:solidFill>
                <a:schemeClr val="dk1"/>
              </a:solidFill>
              <a:latin typeface="Corbel"/>
              <a:sym typeface="Garamond"/>
            </a:endParaRPr>
          </a:p>
        </p:txBody>
      </p:sp>
      <p:sp>
        <p:nvSpPr>
          <p:cNvPr id="133" name="Google Shape;133;p15"/>
          <p:cNvSpPr txBox="1"/>
          <p:nvPr/>
        </p:nvSpPr>
        <p:spPr>
          <a:xfrm>
            <a:off x="7213960" y="5537601"/>
            <a:ext cx="3744963" cy="97509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70000"/>
              </a:lnSpc>
              <a:spcBef>
                <a:spcPts val="490"/>
              </a:spcBef>
              <a:buClr>
                <a:schemeClr val="lt1"/>
              </a:buClr>
              <a:buSzPts val="1400"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NUCLEO INTERNO DI VALUTAZIONE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>
                <a:latin typeface="Garamond"/>
                <a:ea typeface="Garamond"/>
                <a:cs typeface="Garamond"/>
                <a:sym typeface="Garamond"/>
              </a:rPr>
              <a:t>COLLABORATORI DIRIGENTE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>
                <a:latin typeface="Garamond"/>
                <a:ea typeface="Garamond"/>
                <a:cs typeface="Garamond"/>
                <a:sym typeface="Garamond"/>
              </a:rPr>
              <a:t>FUNZIONI STRUMENTALI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dirty="0">
                <a:latin typeface="Garamond"/>
                <a:ea typeface="Garamond"/>
                <a:cs typeface="Garamond"/>
                <a:sym typeface="Garamond"/>
              </a:rPr>
              <a:t> REFERENTI INVALSI</a:t>
            </a:r>
            <a:endParaRPr dirty="0"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2" name="Google Shape;166;p16">
            <a:extLst>
              <a:ext uri="{FF2B5EF4-FFF2-40B4-BE49-F238E27FC236}">
                <a16:creationId xmlns:a16="http://schemas.microsoft.com/office/drawing/2014/main" id="{05FA0BE3-AE2D-A566-5D4C-968CD3442E87}"/>
              </a:ext>
            </a:extLst>
          </p:cNvPr>
          <p:cNvSpPr txBox="1"/>
          <p:nvPr/>
        </p:nvSpPr>
        <p:spPr>
          <a:xfrm>
            <a:off x="7213960" y="4635736"/>
            <a:ext cx="3744963" cy="76467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endParaRPr sz="1200" b="1" dirty="0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  <a:p>
            <a:pPr algn="ctr">
              <a:lnSpc>
                <a:spcPct val="90000"/>
              </a:lnSpc>
              <a:buClr>
                <a:schemeClr val="lt1"/>
              </a:buClr>
              <a:buSzPts val="1000"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TUTOR NEO IMMESSI IN RUOLO</a:t>
            </a:r>
          </a:p>
          <a:p>
            <a:pPr marL="0" lvl="0" indent="0" algn="ctr">
              <a:buSzPts val="1000"/>
              <a:buFont typeface="Arial"/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ESTER SANTOMAURO</a:t>
            </a:r>
            <a:endParaRPr sz="1200" dirty="0">
              <a:solidFill>
                <a:schemeClr val="dk1"/>
              </a:solidFill>
              <a:latin typeface="Corbel"/>
              <a:sym typeface="Garamond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endParaRPr sz="1700" b="1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8" name="Google Shape;191;p17">
            <a:extLst>
              <a:ext uri="{FF2B5EF4-FFF2-40B4-BE49-F238E27FC236}">
                <a16:creationId xmlns:a16="http://schemas.microsoft.com/office/drawing/2014/main" id="{15C00FDF-410C-842D-4231-A82897F56CE7}"/>
              </a:ext>
            </a:extLst>
          </p:cNvPr>
          <p:cNvSpPr txBox="1"/>
          <p:nvPr/>
        </p:nvSpPr>
        <p:spPr>
          <a:xfrm>
            <a:off x="2926792" y="3344569"/>
            <a:ext cx="4086186" cy="103925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6175" tIns="6175" rIns="6175" bIns="6175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71"/>
              <a:buFont typeface="Garamond"/>
              <a:buNone/>
            </a:pPr>
            <a:endParaRPr lang="it-IT" sz="1600" b="1" dirty="0">
              <a:latin typeface="Corbel" panose="020B0503020204020204" pitchFamily="34" charset="0"/>
              <a:sym typeface="Garamond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71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ARRICCHIMENTO DEL CURRICOLO</a:t>
            </a:r>
          </a:p>
          <a:p>
            <a:pPr algn="ctr">
              <a:buSzPts val="1000"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ROSA LAMANNA</a:t>
            </a:r>
          </a:p>
          <a:p>
            <a:pPr algn="ctr">
              <a:buSzPts val="1000"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LIANA ANTONIN</a:t>
            </a:r>
            <a:r>
              <a:rPr lang="it-IT" sz="1262" dirty="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I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71"/>
              <a:buFont typeface="Garamond"/>
              <a:buNone/>
            </a:pPr>
            <a:endParaRPr sz="1262" b="1" i="0" u="none" strike="noStrike" cap="none" dirty="0">
              <a:solidFill>
                <a:schemeClr val="dk1"/>
              </a:solidFill>
              <a:highlight>
                <a:srgbClr val="00FFFF"/>
              </a:highlight>
              <a:latin typeface="Garamond"/>
              <a:ea typeface="Garamond"/>
              <a:cs typeface="Garamond"/>
              <a:sym typeface="Garamond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340"/>
              </a:spcBef>
              <a:spcAft>
                <a:spcPts val="0"/>
              </a:spcAft>
              <a:buClr>
                <a:schemeClr val="lt1"/>
              </a:buClr>
              <a:buSzPts val="971"/>
              <a:buFont typeface="Garamond"/>
              <a:buNone/>
            </a:pPr>
            <a:endParaRPr sz="679" dirty="0">
              <a:solidFill>
                <a:schemeClr val="dk1"/>
              </a:solidFill>
              <a:highlight>
                <a:srgbClr val="00FFFF"/>
              </a:highlight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3" name="Google Shape;129;p15">
            <a:extLst>
              <a:ext uri="{FF2B5EF4-FFF2-40B4-BE49-F238E27FC236}">
                <a16:creationId xmlns:a16="http://schemas.microsoft.com/office/drawing/2014/main" id="{BE829B46-6D60-88C2-9B20-0AF2F12E3BC9}"/>
              </a:ext>
            </a:extLst>
          </p:cNvPr>
          <p:cNvSpPr txBox="1"/>
          <p:nvPr/>
        </p:nvSpPr>
        <p:spPr>
          <a:xfrm>
            <a:off x="5181752" y="1929055"/>
            <a:ext cx="1831226" cy="128241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6350" tIns="6350" rIns="6350" bIns="63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Garamond"/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TEAM INVALSI</a:t>
            </a:r>
            <a:endParaRPr sz="1600" b="1" dirty="0">
              <a:latin typeface="Corbel" panose="020B0503020204020204" pitchFamily="34" charset="0"/>
              <a:sym typeface="Garamond"/>
            </a:endParaRPr>
          </a:p>
          <a:p>
            <a:pPr algn="ctr">
              <a:lnSpc>
                <a:spcPct val="150000"/>
              </a:lnSpc>
              <a:buSzPts val="1000"/>
            </a:pP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ANNAMARIA MANZO</a:t>
            </a:r>
          </a:p>
          <a:p>
            <a:pPr algn="ctr">
              <a:lnSpc>
                <a:spcPct val="150000"/>
              </a:lnSpc>
              <a:buSzPts val="1000"/>
            </a:pP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GABRIELE MAFFEI</a:t>
            </a:r>
            <a:endParaRPr sz="1200" dirty="0">
              <a:solidFill>
                <a:schemeClr val="dk1"/>
              </a:solidFill>
              <a:latin typeface="Corbel"/>
              <a:sym typeface="Corbe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6"/>
          <p:cNvSpPr txBox="1">
            <a:spLocks noGrp="1"/>
          </p:cNvSpPr>
          <p:nvPr>
            <p:ph type="title"/>
          </p:nvPr>
        </p:nvSpPr>
        <p:spPr>
          <a:xfrm>
            <a:off x="760950" y="258475"/>
            <a:ext cx="11100300" cy="97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>
              <a:buClr>
                <a:srgbClr val="262626"/>
              </a:buClr>
              <a:buSzPts val="4400"/>
            </a:pPr>
            <a:r>
              <a:rPr lang="it-IT" sz="2800" b="1" dirty="0">
                <a:solidFill>
                  <a:schemeClr val="dk1"/>
                </a:solidFill>
              </a:rPr>
              <a:t>AREA 2 – INCLUSIONE</a:t>
            </a:r>
            <a:endParaRPr sz="2800" b="1" dirty="0">
              <a:solidFill>
                <a:schemeClr val="dk1"/>
              </a:solidFill>
            </a:endParaRPr>
          </a:p>
        </p:txBody>
      </p:sp>
      <p:grpSp>
        <p:nvGrpSpPr>
          <p:cNvPr id="144" name="Google Shape;144;p16"/>
          <p:cNvGrpSpPr/>
          <p:nvPr/>
        </p:nvGrpSpPr>
        <p:grpSpPr>
          <a:xfrm>
            <a:off x="994682" y="1307225"/>
            <a:ext cx="10307502" cy="2882885"/>
            <a:chOff x="2043962" y="47481"/>
            <a:chExt cx="5982945" cy="1712542"/>
          </a:xfrm>
        </p:grpSpPr>
        <p:sp>
          <p:nvSpPr>
            <p:cNvPr id="148" name="Google Shape;148;p16"/>
            <p:cNvSpPr txBox="1"/>
            <p:nvPr/>
          </p:nvSpPr>
          <p:spPr>
            <a:xfrm>
              <a:off x="2043962" y="1739623"/>
              <a:ext cx="20400" cy="20400"/>
            </a:xfrm>
            <a:prstGeom prst="rect">
              <a:avLst/>
            </a:prstGeom>
            <a:solidFill>
              <a:srgbClr val="D3E06F"/>
            </a:solidFill>
            <a:ln>
              <a:solidFill>
                <a:schemeClr val="accent1"/>
              </a:solidFill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158" name="Google Shape;158;p16"/>
            <p:cNvSpPr/>
            <p:nvPr/>
          </p:nvSpPr>
          <p:spPr>
            <a:xfrm>
              <a:off x="2225635" y="71548"/>
              <a:ext cx="2527128" cy="736338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r>
                <a:rPr lang="it-IT" sz="1600" b="1" dirty="0">
                  <a:latin typeface="Corbel" panose="020B0503020204020204" pitchFamily="34" charset="0"/>
                  <a:sym typeface="Corbel"/>
                </a:rPr>
                <a:t>COMMISSIONE GLI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ANTONIA PEDICINI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VALERIA CUOCO - MARILISA SCAGLIONE</a:t>
              </a:r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orbel"/>
                <a:buNone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CARLOTTA ARCIUOLO</a:t>
              </a:r>
              <a:endParaRPr sz="12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161" name="Google Shape;161;p16"/>
            <p:cNvSpPr txBox="1"/>
            <p:nvPr/>
          </p:nvSpPr>
          <p:spPr>
            <a:xfrm>
              <a:off x="5071586" y="47481"/>
              <a:ext cx="2955321" cy="101627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txBody>
            <a:bodyPr spcFirstLastPara="1" wrap="square" lIns="6350" tIns="6350" rIns="6350" bIns="63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BIBLIOTECA </a:t>
              </a:r>
              <a:endParaRPr sz="1600" b="1" dirty="0">
                <a:latin typeface="Corbel" panose="020B0503020204020204" pitchFamily="34" charset="0"/>
                <a:sym typeface="Corbe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AREA DEL RECUPERO E DEL POTENZIAMENTO 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350"/>
                </a:spcBef>
                <a:spcAft>
                  <a:spcPts val="0"/>
                </a:spcAft>
                <a:buClr>
                  <a:schemeClr val="lt1"/>
                </a:buClr>
                <a:buSzPts val="1000"/>
                <a:buFont typeface="Garamond"/>
                <a:buNone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ATTIVITÀ  ALTERNATIVE ALLA RELIGIONE CATTOLICA</a:t>
              </a:r>
            </a:p>
            <a:p>
              <a:pPr algn="ctr">
                <a:buClr>
                  <a:schemeClr val="dk1"/>
                </a:buClr>
                <a:buSzPts val="1800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MARIA ACCONCIAGIOCO – PATRIZIA MOLINARO - RAFFAELLA SCHISA</a:t>
              </a:r>
            </a:p>
            <a:p>
              <a:pPr lvl="0" algn="ctr">
                <a:lnSpc>
                  <a:spcPct val="90000"/>
                </a:lnSpc>
                <a:spcBef>
                  <a:spcPts val="350"/>
                </a:spcBef>
                <a:buClr>
                  <a:schemeClr val="lt1"/>
                </a:buClr>
                <a:buSzPts val="1000"/>
              </a:pPr>
              <a:r>
                <a:rPr lang="it-IT" sz="1600" b="1" dirty="0">
                  <a:latin typeface="Corbel" panose="020B0503020204020204" pitchFamily="34" charset="0"/>
                  <a:sym typeface="Garamond"/>
                </a:rPr>
                <a:t>ITALIANO L2</a:t>
              </a:r>
            </a:p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971"/>
              </a:pPr>
              <a:r>
                <a:rPr lang="it-IT" sz="1200" dirty="0">
                  <a:solidFill>
                    <a:schemeClr val="dk1"/>
                  </a:solidFill>
                  <a:latin typeface="Corbel"/>
                  <a:sym typeface="Garamond"/>
                </a:rPr>
                <a:t>ROSANA ROCIOLA</a:t>
              </a:r>
            </a:p>
          </p:txBody>
        </p:sp>
      </p:grpSp>
      <p:sp>
        <p:nvSpPr>
          <p:cNvPr id="168" name="Google Shape;168;p16"/>
          <p:cNvSpPr txBox="1"/>
          <p:nvPr/>
        </p:nvSpPr>
        <p:spPr>
          <a:xfrm>
            <a:off x="6210715" y="3186713"/>
            <a:ext cx="5091468" cy="318392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RE</a:t>
            </a:r>
            <a:r>
              <a:rPr lang="it-IT" sz="1600" b="1" dirty="0">
                <a:latin typeface="Corbel" panose="020B0503020204020204" pitchFamily="34" charset="0"/>
                <a:sym typeface="Corbel"/>
              </a:rPr>
              <a:t>SPONS</a:t>
            </a: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ABILI AULE DEDICATE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PALESTRA                           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REGALINO RACHELE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AUDITORIUM                     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PALAZZO ROBERTO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AULA LINGUAGGI             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PAMELA GATTO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AULA STEM                          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ANGELA LANGELLA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LABORATORIO SCIENZE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ELENA FEDELE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AULA MULTIMEDIALE     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MICHELE NAPPI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AULA MUSICA                      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ROSARIO MACCHIARULO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AULA PSICOMOTRICITA        =&gt;</a:t>
            </a:r>
            <a:r>
              <a:rPr kumimoji="0" lang="it-IT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/>
                <a:ea typeface="Corbel"/>
                <a:cs typeface="Corbel"/>
                <a:sym typeface="Corbel"/>
              </a:rPr>
              <a:t>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FABIANA QUATRANO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RESPONSABILE TEATRO</a:t>
            </a:r>
            <a:r>
              <a:rPr kumimoji="0" lang="it-IT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bel"/>
                <a:ea typeface="Corbel"/>
                <a:cs typeface="Corbel"/>
                <a:sym typeface="Corbel"/>
              </a:rPr>
              <a:t>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IDA DEL FORNO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REFERENTE MULTIMEDIALE PLESSI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Mazzetti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ERIKA MELCHIONDA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b="1" dirty="0">
                <a:solidFill>
                  <a:schemeClr val="tx1"/>
                </a:solidFill>
                <a:latin typeface="Corbel"/>
                <a:ea typeface="Corbel"/>
                <a:cs typeface="Corbel"/>
                <a:sym typeface="Corbel"/>
              </a:rPr>
              <a:t>Gatto       =&gt; </a:t>
            </a: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MARIA CONCETTA GIANNINI</a:t>
            </a:r>
          </a:p>
        </p:txBody>
      </p:sp>
      <p:sp>
        <p:nvSpPr>
          <p:cNvPr id="25" name="Google Shape;200;p17">
            <a:extLst>
              <a:ext uri="{FF2B5EF4-FFF2-40B4-BE49-F238E27FC236}">
                <a16:creationId xmlns:a16="http://schemas.microsoft.com/office/drawing/2014/main" id="{BFC70E4E-AB3E-B910-FFF7-4102329F3A19}"/>
              </a:ext>
            </a:extLst>
          </p:cNvPr>
          <p:cNvSpPr txBox="1"/>
          <p:nvPr/>
        </p:nvSpPr>
        <p:spPr>
          <a:xfrm>
            <a:off x="1321442" y="2805490"/>
            <a:ext cx="4340001" cy="52318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MENSA</a:t>
            </a:r>
          </a:p>
          <a:p>
            <a:pPr algn="ctr"/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ANTONELLA VISCIDO</a:t>
            </a:r>
            <a:endParaRPr sz="1200" dirty="0">
              <a:solidFill>
                <a:schemeClr val="dk1"/>
              </a:solidFill>
              <a:latin typeface="Corbel"/>
            </a:endParaRPr>
          </a:p>
        </p:txBody>
      </p:sp>
      <p:sp>
        <p:nvSpPr>
          <p:cNvPr id="26" name="Google Shape;197;p17">
            <a:extLst>
              <a:ext uri="{FF2B5EF4-FFF2-40B4-BE49-F238E27FC236}">
                <a16:creationId xmlns:a16="http://schemas.microsoft.com/office/drawing/2014/main" id="{0EAED1CB-BA51-DE32-98BE-174E8EB2FD9D}"/>
              </a:ext>
            </a:extLst>
          </p:cNvPr>
          <p:cNvSpPr txBox="1"/>
          <p:nvPr/>
        </p:nvSpPr>
        <p:spPr>
          <a:xfrm>
            <a:off x="1314555" y="4900385"/>
            <a:ext cx="4353773" cy="806797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it-IT" sz="1600" b="1" dirty="0">
                <a:latin typeface="Corbel" panose="020B0503020204020204" pitchFamily="34" charset="0"/>
                <a:sym typeface="Corbel"/>
              </a:rPr>
              <a:t>TEAM BULLISMO E CYBERBULLISMO &amp; policy</a:t>
            </a:r>
          </a:p>
          <a:p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MARIA ROSARIA LA ROCCA - MARA MINIERI  - MICHELE NAPPI - </a:t>
            </a:r>
          </a:p>
          <a:p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ANTONELLA PISAPIA – ZITO GIOVANNA</a:t>
            </a:r>
            <a:endParaRPr sz="1200" dirty="0">
              <a:solidFill>
                <a:schemeClr val="dk1"/>
              </a:solidFill>
              <a:latin typeface="Corbel"/>
              <a:sym typeface="Corbel"/>
            </a:endParaRPr>
          </a:p>
        </p:txBody>
      </p:sp>
      <p:sp>
        <p:nvSpPr>
          <p:cNvPr id="2" name="Google Shape;200;p17">
            <a:extLst>
              <a:ext uri="{FF2B5EF4-FFF2-40B4-BE49-F238E27FC236}">
                <a16:creationId xmlns:a16="http://schemas.microsoft.com/office/drawing/2014/main" id="{2EA80507-E22E-29D0-B3B2-8AE62E0D2977}"/>
              </a:ext>
            </a:extLst>
          </p:cNvPr>
          <p:cNvSpPr txBox="1"/>
          <p:nvPr/>
        </p:nvSpPr>
        <p:spPr>
          <a:xfrm>
            <a:off x="1307672" y="3529330"/>
            <a:ext cx="4353772" cy="52318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REFERENTE ALLA SICUREZZA</a:t>
            </a:r>
          </a:p>
          <a:p>
            <a:pPr marL="0" lvl="0" indent="0" algn="ctr">
              <a:buFont typeface="Arial"/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Garamond"/>
              </a:rPr>
              <a:t>PATRIZIA MOLINARO</a:t>
            </a:r>
            <a:endParaRPr sz="1200" dirty="0">
              <a:solidFill>
                <a:schemeClr val="dk1"/>
              </a:solidFill>
              <a:latin typeface="Corbel"/>
            </a:endParaRPr>
          </a:p>
        </p:txBody>
      </p:sp>
      <p:sp>
        <p:nvSpPr>
          <p:cNvPr id="3" name="Google Shape;200;p17">
            <a:extLst>
              <a:ext uri="{FF2B5EF4-FFF2-40B4-BE49-F238E27FC236}">
                <a16:creationId xmlns:a16="http://schemas.microsoft.com/office/drawing/2014/main" id="{2BFAF927-F719-9F4B-DC84-44F787BB3402}"/>
              </a:ext>
            </a:extLst>
          </p:cNvPr>
          <p:cNvSpPr txBox="1"/>
          <p:nvPr/>
        </p:nvSpPr>
        <p:spPr>
          <a:xfrm>
            <a:off x="1307672" y="4252962"/>
            <a:ext cx="4353772" cy="52318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dirty="0">
                <a:latin typeface="Corbel" panose="020B0503020204020204" pitchFamily="34" charset="0"/>
                <a:sym typeface="Garamond"/>
              </a:rPr>
              <a:t>REFERENTE AL BULLISMO - CYBERBULLISMO</a:t>
            </a:r>
          </a:p>
          <a:p>
            <a:pPr lvl="0" algn="ctr"/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RUFRANO MARIA NATALIA</a:t>
            </a:r>
            <a:endParaRPr sz="1200" dirty="0">
              <a:solidFill>
                <a:schemeClr val="dk1"/>
              </a:solidFill>
              <a:latin typeface="Corbel"/>
            </a:endParaRPr>
          </a:p>
        </p:txBody>
      </p:sp>
      <p:sp>
        <p:nvSpPr>
          <p:cNvPr id="4" name="Google Shape;197;p17">
            <a:extLst>
              <a:ext uri="{FF2B5EF4-FFF2-40B4-BE49-F238E27FC236}">
                <a16:creationId xmlns:a16="http://schemas.microsoft.com/office/drawing/2014/main" id="{70F0FEF3-3F5C-9E28-3BA2-FA2150E26052}"/>
              </a:ext>
            </a:extLst>
          </p:cNvPr>
          <p:cNvSpPr txBox="1"/>
          <p:nvPr/>
        </p:nvSpPr>
        <p:spPr>
          <a:xfrm>
            <a:off x="1321442" y="5831425"/>
            <a:ext cx="4353773" cy="59357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600" b="1" dirty="0">
                <a:latin typeface="Corbel" panose="020B0503020204020204" pitchFamily="34" charset="0"/>
                <a:sym typeface="Corbel"/>
              </a:rPr>
              <a:t>REFERENTI ALLA LEGALITÀ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dirty="0">
                <a:solidFill>
                  <a:schemeClr val="dk1"/>
                </a:solidFill>
                <a:latin typeface="Corbel"/>
                <a:sym typeface="Corbel"/>
              </a:rPr>
              <a:t>GAETANA RAIMO – MARIA NATALIA RUFRANO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E984CD1F-9585-3959-C70E-2E7927ECBD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353" y="1233775"/>
            <a:ext cx="687474" cy="45976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8"/>
          <p:cNvSpPr txBox="1">
            <a:spLocks noGrp="1"/>
          </p:cNvSpPr>
          <p:nvPr>
            <p:ph type="title"/>
          </p:nvPr>
        </p:nvSpPr>
        <p:spPr>
          <a:xfrm>
            <a:off x="1123050" y="288666"/>
            <a:ext cx="9945900" cy="9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262626"/>
              </a:buClr>
              <a:buSzPts val="4400"/>
            </a:pPr>
            <a:r>
              <a:rPr lang="it-IT" sz="2800" b="1" dirty="0">
                <a:solidFill>
                  <a:schemeClr val="dk1"/>
                </a:solidFill>
              </a:rPr>
              <a:t>AREA 3 – CONTINUITÀ  E ORIENTAMENTO</a:t>
            </a:r>
            <a:endParaRPr sz="2800" b="1" dirty="0">
              <a:solidFill>
                <a:schemeClr val="dk1"/>
              </a:solidFill>
            </a:endParaRPr>
          </a:p>
        </p:txBody>
      </p:sp>
      <p:grpSp>
        <p:nvGrpSpPr>
          <p:cNvPr id="209" name="Google Shape;209;p18"/>
          <p:cNvGrpSpPr/>
          <p:nvPr/>
        </p:nvGrpSpPr>
        <p:grpSpPr>
          <a:xfrm>
            <a:off x="455629" y="1027205"/>
            <a:ext cx="11280742" cy="4803589"/>
            <a:chOff x="2382525" y="549684"/>
            <a:chExt cx="6820522" cy="23349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17" name="Google Shape;217;p18"/>
            <p:cNvSpPr/>
            <p:nvPr/>
          </p:nvSpPr>
          <p:spPr>
            <a:xfrm rot="-5400000">
              <a:off x="1763925" y="1418611"/>
              <a:ext cx="1875900" cy="638700"/>
            </a:xfrm>
            <a:prstGeom prst="rect">
              <a:avLst/>
            </a:prstGeom>
            <a:grpFill/>
            <a:ln w="157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500" tIns="90500" rIns="90500" bIns="905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82"/>
                <a:buFont typeface="Corbel"/>
                <a:buNone/>
              </a:pPr>
              <a:endParaRPr sz="178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218" name="Google Shape;218;p18"/>
            <p:cNvSpPr txBox="1"/>
            <p:nvPr/>
          </p:nvSpPr>
          <p:spPr>
            <a:xfrm rot="-5400000">
              <a:off x="1534426" y="1397784"/>
              <a:ext cx="2334900" cy="6387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spcFirstLastPara="1" wrap="square" lIns="7525" tIns="7525" rIns="7525" bIns="75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2400"/>
              </a:pPr>
              <a:r>
                <a:rPr lang="it-IT" sz="2400" b="1" dirty="0">
                  <a:solidFill>
                    <a:schemeClr val="dk1"/>
                  </a:solidFill>
                  <a:latin typeface="Corbel"/>
                  <a:sym typeface="Garamond"/>
                </a:rPr>
                <a:t>ANTONELLA SANTORO</a:t>
              </a:r>
              <a:endParaRPr sz="2400" b="1" dirty="0">
                <a:solidFill>
                  <a:schemeClr val="dk1"/>
                </a:solidFill>
                <a:latin typeface="Corbel"/>
                <a:sym typeface="Corbel"/>
              </a:endParaRPr>
            </a:p>
          </p:txBody>
        </p:sp>
        <p:sp>
          <p:nvSpPr>
            <p:cNvPr id="219" name="Google Shape;219;p18"/>
            <p:cNvSpPr/>
            <p:nvPr/>
          </p:nvSpPr>
          <p:spPr>
            <a:xfrm>
              <a:off x="3132076" y="1528303"/>
              <a:ext cx="2563037" cy="568917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500" tIns="90500" rIns="90500" bIns="90500" anchor="ctr" anchorCtr="0">
              <a:noAutofit/>
            </a:bodyPr>
            <a:lstStyle/>
            <a:p>
              <a:pPr>
                <a:buNone/>
              </a:pPr>
              <a:r>
                <a:rPr lang="it-IT" sz="1600" b="1" dirty="0">
                  <a:solidFill>
                    <a:srgbClr val="000000"/>
                  </a:solidFill>
                  <a:effectLst/>
                  <a:latin typeface="Corbel" panose="020B0503020204020204" pitchFamily="34" charset="0"/>
                  <a:ea typeface="Corbel" panose="020B0503020204020204" pitchFamily="34" charset="0"/>
                  <a:cs typeface="Corbel" panose="020B0503020204020204" pitchFamily="34" charset="0"/>
                </a:rPr>
                <a:t>CONTINUITÀ/ORIENTAMENTO IN ENTRATA: </a:t>
              </a:r>
              <a:endParaRPr lang="it-IT" sz="1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>
                <a:buNone/>
              </a:pPr>
              <a:r>
                <a:rPr lang="it-IT" sz="1600" b="1" dirty="0">
                  <a:solidFill>
                    <a:srgbClr val="000000"/>
                  </a:solidFill>
                  <a:effectLst/>
                  <a:latin typeface="Corbel" panose="020B0503020204020204" pitchFamily="34" charset="0"/>
                  <a:ea typeface="Corbel" panose="020B0503020204020204" pitchFamily="34" charset="0"/>
                  <a:cs typeface="Corbel" panose="020B0503020204020204" pitchFamily="34" charset="0"/>
                </a:rPr>
                <a:t>infanzia =&gt; </a:t>
              </a:r>
              <a:r>
                <a:rPr lang="it-IT" dirty="0">
                  <a:latin typeface="Corbel" panose="020B0503020204020204" pitchFamily="34" charset="0"/>
                </a:rPr>
                <a:t>CAFARO ELVIRA</a:t>
              </a:r>
            </a:p>
            <a:p>
              <a:pPr>
                <a:buNone/>
              </a:pPr>
              <a:r>
                <a:rPr lang="it-IT" sz="1600" b="1" dirty="0">
                  <a:solidFill>
                    <a:srgbClr val="000000"/>
                  </a:solidFill>
                  <a:effectLst/>
                  <a:latin typeface="Corbel" panose="020B0503020204020204" pitchFamily="34" charset="0"/>
                  <a:ea typeface="Corbel" panose="020B0503020204020204" pitchFamily="34" charset="0"/>
                  <a:cs typeface="Corbel" panose="020B0503020204020204" pitchFamily="34" charset="0"/>
                </a:rPr>
                <a:t>primaria =&gt;</a:t>
              </a:r>
              <a:r>
                <a:rPr lang="it-IT" sz="1400" dirty="0">
                  <a:solidFill>
                    <a:srgbClr val="000000"/>
                  </a:solidFill>
                  <a:effectLst/>
                  <a:latin typeface="Corbel" panose="020B0503020204020204" pitchFamily="34" charset="0"/>
                  <a:ea typeface="Corbel" panose="020B0503020204020204" pitchFamily="34" charset="0"/>
                  <a:cs typeface="Corbel" panose="020B0503020204020204" pitchFamily="34" charset="0"/>
                </a:rPr>
                <a:t> IDA DEL FORNO – SABRINA LONGO – ELETTRA GRISI – LIANA ANTONINI</a:t>
              </a:r>
            </a:p>
          </p:txBody>
        </p:sp>
        <p:sp>
          <p:nvSpPr>
            <p:cNvPr id="220" name="Google Shape;220;p18"/>
            <p:cNvSpPr/>
            <p:nvPr/>
          </p:nvSpPr>
          <p:spPr>
            <a:xfrm>
              <a:off x="6409854" y="644787"/>
              <a:ext cx="2793193" cy="1692030"/>
            </a:xfrm>
            <a:prstGeom prst="rect">
              <a:avLst/>
            </a:prstGeom>
            <a:solidFill>
              <a:schemeClr val="bg1"/>
            </a:solidFill>
            <a:ln w="157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500" tIns="90500" rIns="90500" bIns="905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82"/>
                <a:buFont typeface="Corbel"/>
                <a:buNone/>
              </a:pPr>
              <a:endParaRPr sz="1781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</p:grpSp>
      <p:sp>
        <p:nvSpPr>
          <p:cNvPr id="221" name="Google Shape;221;p18"/>
          <p:cNvSpPr/>
          <p:nvPr/>
        </p:nvSpPr>
        <p:spPr>
          <a:xfrm>
            <a:off x="3048000" y="-495151"/>
            <a:ext cx="6096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22" name="Google Shape;222;p18"/>
          <p:cNvSpPr/>
          <p:nvPr/>
        </p:nvSpPr>
        <p:spPr>
          <a:xfrm>
            <a:off x="6848951" y="3040518"/>
            <a:ext cx="4887419" cy="117043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1600" b="1" dirty="0">
                <a:latin typeface="Corbel" panose="020B0503020204020204" pitchFamily="34" charset="0"/>
              </a:rPr>
              <a:t>CONTINUITÀ/ORIENTAMENTO IN USCITA</a:t>
            </a:r>
          </a:p>
          <a:p>
            <a:pPr>
              <a:buNone/>
            </a:pPr>
            <a:r>
              <a:rPr lang="it-IT" sz="1600" b="1" dirty="0">
                <a:latin typeface="Corbel" panose="020B0503020204020204" pitchFamily="34" charset="0"/>
              </a:rPr>
              <a:t>Primaria =&gt; </a:t>
            </a:r>
            <a:r>
              <a:rPr lang="it-IT" dirty="0">
                <a:latin typeface="Corbel" panose="020B0503020204020204" pitchFamily="34" charset="0"/>
              </a:rPr>
              <a:t>DIANA TAMBASCO – ROSA LAMANNA</a:t>
            </a:r>
          </a:p>
          <a:p>
            <a:pPr algn="ctr">
              <a:buNone/>
            </a:pPr>
            <a:r>
              <a:rPr lang="it-IT" dirty="0">
                <a:latin typeface="Corbel" panose="020B0503020204020204" pitchFamily="34" charset="0"/>
              </a:rPr>
              <a:t>DOMENICA PERROTTA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it-IT" sz="1600" b="1" dirty="0">
                <a:latin typeface="Corbel" panose="020B0503020204020204" pitchFamily="34" charset="0"/>
              </a:rPr>
              <a:t>Secondaria =&gt; </a:t>
            </a:r>
            <a:r>
              <a:rPr lang="it-IT" dirty="0">
                <a:latin typeface="Corbel" panose="020B0503020204020204" pitchFamily="34" charset="0"/>
              </a:rPr>
              <a:t>DANIELA CROCE – GIANMARCO FALIVENA</a:t>
            </a:r>
            <a:endParaRPr sz="1600" b="1" dirty="0">
              <a:solidFill>
                <a:schemeClr val="tx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rgbClr val="66792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9"/>
          <p:cNvSpPr txBox="1">
            <a:spLocks noGrp="1"/>
          </p:cNvSpPr>
          <p:nvPr>
            <p:ph type="title"/>
          </p:nvPr>
        </p:nvSpPr>
        <p:spPr>
          <a:xfrm>
            <a:off x="541537" y="355107"/>
            <a:ext cx="11008200" cy="109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</a:pPr>
            <a:r>
              <a:rPr lang="it-IT" sz="2800" b="1" dirty="0">
                <a:solidFill>
                  <a:schemeClr val="dk1"/>
                </a:solidFill>
              </a:rPr>
              <a:t>AREA 4 – RAPPORTI CON IL TERRITORIO/INTERNAZIONALIZZAZIONE</a:t>
            </a:r>
            <a:endParaRPr sz="2800" b="1" dirty="0">
              <a:solidFill>
                <a:schemeClr val="dk1"/>
              </a:solidFill>
            </a:endParaRPr>
          </a:p>
        </p:txBody>
      </p:sp>
      <p:grpSp>
        <p:nvGrpSpPr>
          <p:cNvPr id="228" name="Google Shape;228;p19"/>
          <p:cNvGrpSpPr/>
          <p:nvPr/>
        </p:nvGrpSpPr>
        <p:grpSpPr>
          <a:xfrm>
            <a:off x="357562" y="776221"/>
            <a:ext cx="10892824" cy="5119761"/>
            <a:chOff x="525641" y="33954"/>
            <a:chExt cx="8602089" cy="3285900"/>
          </a:xfrm>
        </p:grpSpPr>
        <p:sp>
          <p:nvSpPr>
            <p:cNvPr id="230" name="Google Shape;230;p19"/>
            <p:cNvSpPr txBox="1"/>
            <p:nvPr/>
          </p:nvSpPr>
          <p:spPr>
            <a:xfrm>
              <a:off x="1424530" y="2297295"/>
              <a:ext cx="70200" cy="7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32" name="Google Shape;232;p19"/>
            <p:cNvSpPr txBox="1"/>
            <p:nvPr/>
          </p:nvSpPr>
          <p:spPr>
            <a:xfrm>
              <a:off x="1549421" y="1787680"/>
              <a:ext cx="34200" cy="3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34" name="Google Shape;234;p19"/>
            <p:cNvSpPr txBox="1"/>
            <p:nvPr/>
          </p:nvSpPr>
          <p:spPr>
            <a:xfrm>
              <a:off x="1447507" y="1010670"/>
              <a:ext cx="65400" cy="65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Garamond"/>
                <a:buNone/>
              </a:pPr>
              <a:endParaRPr sz="5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235" name="Google Shape;235;p19"/>
            <p:cNvSpPr/>
            <p:nvPr/>
          </p:nvSpPr>
          <p:spPr>
            <a:xfrm rot="16200000">
              <a:off x="-697009" y="1256604"/>
              <a:ext cx="3285900" cy="840600"/>
            </a:xfrm>
            <a:prstGeom prst="rect">
              <a:avLst/>
            </a:prstGeom>
            <a:solidFill>
              <a:srgbClr val="829927"/>
            </a:solidFill>
            <a:ln w="158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orbel"/>
                <a:buNone/>
              </a:pPr>
              <a:r>
                <a:rPr lang="it-IT" sz="2400" b="1" dirty="0">
                  <a:solidFill>
                    <a:schemeClr val="dk1"/>
                  </a:solidFill>
                  <a:latin typeface="Corbel"/>
                  <a:ea typeface="Corbel"/>
                  <a:cs typeface="Corbel"/>
                  <a:sym typeface="Corbel"/>
                </a:rPr>
                <a:t>ANASTASIA PELLECCHIA</a:t>
              </a:r>
              <a:endParaRPr sz="2400" b="1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endParaRPr>
            </a:p>
          </p:txBody>
        </p:sp>
        <p:sp>
          <p:nvSpPr>
            <p:cNvPr id="239" name="Google Shape;239;p19"/>
            <p:cNvSpPr txBox="1"/>
            <p:nvPr/>
          </p:nvSpPr>
          <p:spPr>
            <a:xfrm>
              <a:off x="1817930" y="1145915"/>
              <a:ext cx="7309800" cy="9399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</a:ln>
          </p:spPr>
          <p:txBody>
            <a:bodyPr spcFirstLastPara="1" wrap="square" lIns="10150" tIns="10150" rIns="10150" bIns="10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Garamond"/>
                <a:buNone/>
              </a:pPr>
              <a:r>
                <a:rPr lang="it-IT" b="1" dirty="0">
                  <a:solidFill>
                    <a:schemeClr val="dk1"/>
                  </a:solidFill>
                  <a:latin typeface="Arial" panose="020B0604020202020204" pitchFamily="34" charset="0"/>
                  <a:cs typeface="Arial" panose="020B0604020202020204" pitchFamily="34" charset="0"/>
                  <a:sym typeface="Garamond"/>
                </a:rPr>
                <a:t>ERASMUS/ETWINNING</a:t>
              </a:r>
            </a:p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1600"/>
              </a:pPr>
              <a:r>
                <a:rPr lang="it-IT" sz="1500" dirty="0">
                  <a:solidFill>
                    <a:schemeClr val="dk1"/>
                  </a:solidFill>
                  <a:latin typeface="Corbel"/>
                  <a:sym typeface="Garamond"/>
                </a:rPr>
                <a:t>ANGELA LANGELLA - ANTONELLA VISCIDO – ELISABETTA MALANGA – PAOLA MENZA</a:t>
              </a:r>
            </a:p>
            <a:p>
              <a:pPr lvl="0" algn="ctr">
                <a:lnSpc>
                  <a:spcPct val="90000"/>
                </a:lnSpc>
                <a:buClr>
                  <a:schemeClr val="lt1"/>
                </a:buClr>
                <a:buSzPts val="1600"/>
              </a:pPr>
              <a:r>
                <a:rPr lang="it-IT" sz="1500" dirty="0">
                  <a:solidFill>
                    <a:schemeClr val="dk1"/>
                  </a:solidFill>
                  <a:latin typeface="Corbel"/>
                  <a:sym typeface="Garamond"/>
                </a:rPr>
                <a:t> MICHELE NAPPI – ANGELA PICARELLA – ANTONELLA SANTORO</a:t>
              </a:r>
              <a:endParaRPr sz="1500" dirty="0">
                <a:solidFill>
                  <a:schemeClr val="dk1"/>
                </a:solidFill>
                <a:latin typeface="Corbel"/>
                <a:sym typeface="Corbel"/>
              </a:endParaRPr>
            </a:p>
          </p:txBody>
        </p:sp>
      </p:grpSp>
      <p:sp>
        <p:nvSpPr>
          <p:cNvPr id="241" name="Google Shape;241;p19"/>
          <p:cNvSpPr txBox="1"/>
          <p:nvPr/>
        </p:nvSpPr>
        <p:spPr>
          <a:xfrm>
            <a:off x="1894075" y="4989069"/>
            <a:ext cx="4591800" cy="680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chemeClr val="dk1"/>
                </a:solidFill>
                <a:latin typeface="Arial" panose="020B0604020202020204" pitchFamily="34" charset="0"/>
                <a:ea typeface="Corbel"/>
                <a:cs typeface="Arial" panose="020B0604020202020204" pitchFamily="34" charset="0"/>
                <a:sym typeface="Corbel"/>
              </a:rPr>
              <a:t>REFERENTE RETE MUSICALE VERTICALE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dirty="0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ROSARIO MACCHIARULO -  MODESTINA SENATORE</a:t>
            </a:r>
            <a:endParaRPr sz="1500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198" name="Google Shape;198;p17"/>
          <p:cNvSpPr txBox="1"/>
          <p:nvPr/>
        </p:nvSpPr>
        <p:spPr>
          <a:xfrm>
            <a:off x="2008811" y="1394133"/>
            <a:ext cx="9241575" cy="9843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ea typeface="Corbel"/>
                <a:cs typeface="Arial" panose="020B0604020202020204" pitchFamily="34" charset="0"/>
                <a:sym typeface="Corbel"/>
              </a:rPr>
              <a:t>VISITE GUIDATE E VIAGGI DI ISTRUZIONE</a:t>
            </a:r>
            <a:endParaRPr b="1" dirty="0">
              <a:solidFill>
                <a:schemeClr val="tx1"/>
              </a:solidFill>
              <a:latin typeface="Arial" panose="020B0604020202020204" pitchFamily="34" charset="0"/>
              <a:ea typeface="Corbel"/>
              <a:cs typeface="Arial" panose="020B0604020202020204" pitchFamily="34" charset="0"/>
              <a:sym typeface="Corbe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dirty="0">
                <a:solidFill>
                  <a:schemeClr val="dk1"/>
                </a:solidFill>
                <a:latin typeface="Corbel"/>
                <a:sym typeface="Corbel"/>
              </a:rPr>
              <a:t>ELENA DE ROSA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500" dirty="0">
                <a:solidFill>
                  <a:schemeClr val="dk1"/>
                </a:solidFill>
                <a:latin typeface="Corbel"/>
                <a:sym typeface="Corbel"/>
              </a:rPr>
              <a:t>GIUSEPPINA D’ANDRETTA – VINCENZA MAURO – ANNALISA GRAZIANO – </a:t>
            </a:r>
            <a:endParaRPr sz="1100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orbel"/>
              <a:ea typeface="Corbel"/>
              <a:cs typeface="Corbel"/>
              <a:sym typeface="Corbel"/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B11B5CC4-8FC7-7A59-9002-4C9B62CA6024}"/>
              </a:ext>
            </a:extLst>
          </p:cNvPr>
          <p:cNvSpPr txBox="1"/>
          <p:nvPr/>
        </p:nvSpPr>
        <p:spPr>
          <a:xfrm>
            <a:off x="8022554" y="4964030"/>
            <a:ext cx="3227832" cy="123110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/>
              <a:t>EVENTI/MANIFESTAZIONI</a:t>
            </a:r>
          </a:p>
          <a:p>
            <a:r>
              <a:rPr lang="it-IT" sz="1500" dirty="0">
                <a:solidFill>
                  <a:schemeClr val="dk1"/>
                </a:solidFill>
                <a:latin typeface="Corbel"/>
              </a:rPr>
              <a:t>SABRINA LONGO</a:t>
            </a:r>
          </a:p>
          <a:p>
            <a:r>
              <a:rPr lang="it-IT" sz="1500" dirty="0">
                <a:solidFill>
                  <a:schemeClr val="dk1"/>
                </a:solidFill>
                <a:latin typeface="Corbel"/>
              </a:rPr>
              <a:t>ROSANA ROCIOLA</a:t>
            </a:r>
          </a:p>
          <a:p>
            <a:r>
              <a:rPr lang="it-IT" sz="1500" dirty="0">
                <a:solidFill>
                  <a:schemeClr val="dk1"/>
                </a:solidFill>
                <a:latin typeface="Corbel"/>
              </a:rPr>
              <a:t>RAFFAELLA SCHISA</a:t>
            </a:r>
          </a:p>
          <a:p>
            <a:r>
              <a:rPr lang="it-IT" sz="1500" dirty="0">
                <a:solidFill>
                  <a:schemeClr val="dk1"/>
                </a:solidFill>
                <a:latin typeface="Corbel"/>
              </a:rPr>
              <a:t>ANTONELLA PISAPIA</a:t>
            </a:r>
          </a:p>
        </p:txBody>
      </p:sp>
      <p:sp>
        <p:nvSpPr>
          <p:cNvPr id="4" name="Google Shape;198;p17">
            <a:extLst>
              <a:ext uri="{FF2B5EF4-FFF2-40B4-BE49-F238E27FC236}">
                <a16:creationId xmlns:a16="http://schemas.microsoft.com/office/drawing/2014/main" id="{DF65C425-1FF2-E113-8695-2FC70E9EBD57}"/>
              </a:ext>
            </a:extLst>
          </p:cNvPr>
          <p:cNvSpPr txBox="1"/>
          <p:nvPr/>
        </p:nvSpPr>
        <p:spPr>
          <a:xfrm>
            <a:off x="1996856" y="4094349"/>
            <a:ext cx="9256399" cy="68055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Garamond"/>
              <a:buNone/>
              <a:tabLst/>
              <a:defRPr/>
            </a:pPr>
            <a:r>
              <a:rPr lang="it-IT" b="1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  <a:sym typeface="Garamond"/>
              </a:rPr>
              <a:t>RELAZIONI CON IL TERRITORIO/ENTI LOCALI/ISTITUZIONI/GEMELLAGGI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  <a:tabLst/>
              <a:defRPr/>
            </a:pPr>
            <a:r>
              <a:rPr lang="it-IT" sz="1500" dirty="0">
                <a:solidFill>
                  <a:schemeClr val="dk1"/>
                </a:solidFill>
                <a:latin typeface="Corbel"/>
                <a:sym typeface="Garamond"/>
              </a:rPr>
              <a:t>MARILISA SCAGLIONE – IDA DEL FORNO -  ELETTRA GRISI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  <a:tabLst/>
              <a:defRPr/>
            </a:pPr>
            <a:endParaRPr lang="it-IT" sz="1500" dirty="0">
              <a:solidFill>
                <a:schemeClr val="dk1"/>
              </a:solidFill>
              <a:latin typeface="Corbel"/>
              <a:sym typeface="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chemeClr val="dk1"/>
              </a:solidFill>
              <a:latin typeface="Corbel"/>
              <a:ea typeface="Corbel"/>
              <a:cs typeface="Corbel"/>
              <a:sym typeface="Corbe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492</Words>
  <Application>Microsoft Office PowerPoint</Application>
  <PresentationFormat>Widescreen</PresentationFormat>
  <Paragraphs>130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Corbel</vt:lpstr>
      <vt:lpstr>Garamond</vt:lpstr>
      <vt:lpstr>Google Sans</vt:lpstr>
      <vt:lpstr>Times New Roman</vt:lpstr>
      <vt:lpstr>Base</vt:lpstr>
      <vt:lpstr>     ORGANIGRAMMA</vt:lpstr>
      <vt:lpstr>Presentazione standard di PowerPoint</vt:lpstr>
      <vt:lpstr>AREA 1 – PTOF/GDM/INNOVAZIONE</vt:lpstr>
      <vt:lpstr>AREA 2 – INCLUSIONE</vt:lpstr>
      <vt:lpstr>AREA 3 – CONTINUITÀ  E ORIENTAMENTO</vt:lpstr>
      <vt:lpstr>AREA 4 – RAPPORTI CON IL TERRITORIO/INTERNAZIONALIZZAZIONE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DIRIGENTE</dc:creator>
  <cp:lastModifiedBy>Sabrina Longo</cp:lastModifiedBy>
  <cp:revision>27</cp:revision>
  <cp:lastPrinted>2025-10-02T09:14:33Z</cp:lastPrinted>
  <dcterms:modified xsi:type="dcterms:W3CDTF">2026-03-02T14:30:38Z</dcterms:modified>
</cp:coreProperties>
</file>