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8" r:id="rId3"/>
  </p:sldIdLst>
  <p:sldSz cx="12192000" cy="6858000"/>
  <p:notesSz cx="6799263" cy="9929813"/>
  <p:embeddedFontLst>
    <p:embeddedFont>
      <p:font typeface="Corbel" panose="020B0503020204020204" pitchFamily="34" charset="0"/>
      <p:regular r:id="rId5"/>
      <p:bold r:id="rId6"/>
      <p:italic r:id="rId7"/>
      <p:boldItalic r:id="rId8"/>
    </p:embeddedFont>
    <p:embeddedFont>
      <p:font typeface="Garamond" panose="02020404030301010803" pitchFamily="18" charset="0"/>
      <p:regular r:id="rId9"/>
      <p:bold r:id="rId10"/>
      <p:italic r:id="rId11"/>
      <p:bold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73" autoAdjust="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95" cy="446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95" cy="446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95" cy="446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titolo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Corbel"/>
              <a:buNone/>
              <a:defRPr sz="7200" b="1" cap="none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rgbClr val="FFFFFF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76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6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20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  <p:cxnSp>
        <p:nvCxnSpPr>
          <p:cNvPr id="19" name="Google Shape;19;p2"/>
          <p:cNvCxnSpPr/>
          <p:nvPr/>
        </p:nvCxnSpPr>
        <p:spPr>
          <a:xfrm>
            <a:off x="1978660" y="3733800"/>
            <a:ext cx="8229601" cy="0"/>
          </a:xfrm>
          <a:prstGeom prst="straightConnector1">
            <a:avLst/>
          </a:prstGeom>
          <a:noFill/>
          <a:ln w="100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contenuto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estazione sezione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Corbel"/>
              <a:buNone/>
              <a:defRPr sz="7200" b="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  <p:cxnSp>
        <p:nvCxnSpPr>
          <p:cNvPr id="36" name="Google Shape;36;p5"/>
          <p:cNvCxnSpPr/>
          <p:nvPr/>
        </p:nvCxnSpPr>
        <p:spPr>
          <a:xfrm>
            <a:off x="1981200" y="4020408"/>
            <a:ext cx="8229601" cy="0"/>
          </a:xfrm>
          <a:prstGeom prst="straightConnector1">
            <a:avLst/>
          </a:prstGeom>
          <a:noFill/>
          <a:ln w="10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e contenuti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143000" y="2057399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267612" y="20574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fronto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2"/>
          </p:nvPr>
        </p:nvSpPr>
        <p:spPr>
          <a:xfrm>
            <a:off x="1143000" y="2721483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3"/>
          </p:nvPr>
        </p:nvSpPr>
        <p:spPr>
          <a:xfrm>
            <a:off x="6269173" y="1999032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4"/>
          </p:nvPr>
        </p:nvSpPr>
        <p:spPr>
          <a:xfrm>
            <a:off x="6269173" y="2719322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titolo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to con didascalia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orbel"/>
              <a:buNone/>
              <a:defRPr sz="4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852159" y="1097280"/>
            <a:ext cx="5212080" cy="466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911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560"/>
              <a:buChar char="•"/>
              <a:defRPr sz="3200"/>
            </a:lvl1pPr>
            <a:lvl2pPr marL="914400" lvl="1" indent="-3708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240"/>
              <a:buChar char="•"/>
              <a:defRPr sz="2800"/>
            </a:lvl2pPr>
            <a:lvl3pPr marL="1371600" lvl="2" indent="-35051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920"/>
              <a:buChar char="•"/>
              <a:defRPr sz="2400"/>
            </a:lvl3pPr>
            <a:lvl4pPr marL="1828800" lvl="3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4pPr>
            <a:lvl5pPr marL="2286000" lvl="4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1143000" y="2834640"/>
            <a:ext cx="3931920" cy="3017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magine con didascalia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orbel"/>
              <a:buNone/>
              <a:defRPr sz="4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413248" y="1069847"/>
            <a:ext cx="6099048" cy="48006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1143000" y="2834640"/>
            <a:ext cx="3931920" cy="288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testo verticale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4060136" y="-859736"/>
            <a:ext cx="4038600" cy="9872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olo e testo verticale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81850" y="2305050"/>
            <a:ext cx="5410200" cy="23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2152650" y="-247650"/>
            <a:ext cx="5410200" cy="742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  <a:defRPr sz="44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036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orbel"/>
              <a:buChar char="•"/>
              <a:defRPr sz="2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orbel"/>
              <a:buChar char="•"/>
              <a:defRPr sz="20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2003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Corbel"/>
              <a:buChar char="•"/>
              <a:defRPr sz="18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0988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09879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1036828" y="2294325"/>
            <a:ext cx="9966900" cy="1388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</a:pPr>
            <a:r>
              <a:rPr lang="it-IT" dirty="0"/>
              <a:t>     </a:t>
            </a:r>
            <a:r>
              <a:rPr lang="it-IT" sz="9600" dirty="0">
                <a:solidFill>
                  <a:schemeClr val="tx1"/>
                </a:solidFill>
              </a:rPr>
              <a:t>ORGANIGRAMMA</a:t>
            </a:r>
            <a:br>
              <a:rPr lang="it-IT" sz="9600" dirty="0">
                <a:solidFill>
                  <a:schemeClr val="tx1"/>
                </a:solidFill>
              </a:rPr>
            </a:br>
            <a:r>
              <a:rPr lang="it-IT" sz="9600" dirty="0">
                <a:solidFill>
                  <a:schemeClr val="tx1"/>
                </a:solidFill>
              </a:rPr>
              <a:t>SICUREZZA</a:t>
            </a:r>
            <a:endParaRPr sz="9600" dirty="0">
              <a:solidFill>
                <a:schemeClr val="tx1"/>
              </a:solidFill>
            </a:endParaRPr>
          </a:p>
        </p:txBody>
      </p:sp>
      <p:sp>
        <p:nvSpPr>
          <p:cNvPr id="89" name="Google Shape;89;p13"/>
          <p:cNvSpPr txBox="1">
            <a:spLocks noGrp="1"/>
          </p:cNvSpPr>
          <p:nvPr>
            <p:ph type="subTitle" idx="1"/>
          </p:nvPr>
        </p:nvSpPr>
        <p:spPr>
          <a:xfrm>
            <a:off x="2349199" y="3869625"/>
            <a:ext cx="8128200" cy="13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15"/>
              <a:buNone/>
            </a:pPr>
            <a:r>
              <a:rPr lang="it-IT" sz="4200" dirty="0">
                <a:solidFill>
                  <a:schemeClr val="tx1"/>
                </a:solidFill>
              </a:rPr>
              <a:t>2025-26</a:t>
            </a:r>
            <a:endParaRPr sz="4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"/>
          <p:cNvSpPr txBox="1">
            <a:spLocks noGrp="1"/>
          </p:cNvSpPr>
          <p:nvPr>
            <p:ph type="title"/>
          </p:nvPr>
        </p:nvSpPr>
        <p:spPr>
          <a:xfrm>
            <a:off x="1357725" y="275050"/>
            <a:ext cx="96012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262626"/>
              </a:buClr>
              <a:buSzPts val="4400"/>
            </a:pPr>
            <a:r>
              <a:rPr lang="it-IT" sz="2800" b="1" dirty="0">
                <a:solidFill>
                  <a:schemeClr val="dk1"/>
                </a:solidFill>
              </a:rPr>
              <a:t>FIGURE ISTITUZIONALI</a:t>
            </a:r>
            <a:br>
              <a:rPr lang="it-IT" sz="2800" b="1" dirty="0">
                <a:solidFill>
                  <a:schemeClr val="dk1"/>
                </a:solidFill>
              </a:rPr>
            </a:br>
            <a:r>
              <a:rPr lang="it-IT" sz="2200" b="1" dirty="0">
                <a:solidFill>
                  <a:schemeClr val="dk1"/>
                </a:solidFill>
              </a:rPr>
              <a:t>D.L.vo 81/2008 – D.M. 02/09/2021</a:t>
            </a:r>
            <a:endParaRPr sz="2200" b="1" dirty="0">
              <a:solidFill>
                <a:schemeClr val="dk1"/>
              </a:solidFill>
            </a:endParaRPr>
          </a:p>
        </p:txBody>
      </p:sp>
      <p:grpSp>
        <p:nvGrpSpPr>
          <p:cNvPr id="118" name="Google Shape;118;p15"/>
          <p:cNvGrpSpPr/>
          <p:nvPr/>
        </p:nvGrpSpPr>
        <p:grpSpPr>
          <a:xfrm>
            <a:off x="229102" y="1203152"/>
            <a:ext cx="9931717" cy="3858522"/>
            <a:chOff x="2094477" y="-222095"/>
            <a:chExt cx="3524635" cy="2480266"/>
          </a:xfrm>
        </p:grpSpPr>
        <p:sp>
          <p:nvSpPr>
            <p:cNvPr id="120" name="Google Shape;120;p15"/>
            <p:cNvSpPr txBox="1"/>
            <p:nvPr/>
          </p:nvSpPr>
          <p:spPr>
            <a:xfrm>
              <a:off x="2880266" y="2205317"/>
              <a:ext cx="52854" cy="528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1" name="Google Shape;121;p15"/>
            <p:cNvSpPr txBox="1"/>
            <p:nvPr/>
          </p:nvSpPr>
          <p:spPr>
            <a:xfrm>
              <a:off x="2960311" y="1626741"/>
              <a:ext cx="28579" cy="2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3" name="Google Shape;123;p15"/>
            <p:cNvSpPr txBox="1"/>
            <p:nvPr/>
          </p:nvSpPr>
          <p:spPr>
            <a:xfrm>
              <a:off x="2978664" y="1248332"/>
              <a:ext cx="55387" cy="553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5" name="Google Shape;125;p15"/>
            <p:cNvSpPr txBox="1"/>
            <p:nvPr/>
          </p:nvSpPr>
          <p:spPr>
            <a:xfrm>
              <a:off x="2931712" y="961098"/>
              <a:ext cx="78727" cy="7872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Garamond"/>
                <a:buNone/>
              </a:pPr>
              <a:endParaRPr sz="6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8" name="Google Shape;128;p15"/>
            <p:cNvSpPr txBox="1"/>
            <p:nvPr/>
          </p:nvSpPr>
          <p:spPr>
            <a:xfrm>
              <a:off x="2734012" y="-222095"/>
              <a:ext cx="2885100" cy="6135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6350" tIns="6350" rIns="6350" bIns="635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lt1"/>
                </a:buClr>
                <a:buSzPts val="971"/>
              </a:pPr>
              <a:r>
                <a:rPr lang="it-IT" sz="1600" dirty="0">
                  <a:latin typeface="Corbel" panose="020B0503020204020204" pitchFamily="34" charset="0"/>
                  <a:sym typeface="Garamond"/>
                </a:rPr>
                <a:t>DIRIGENTE SCOLASTICO/DATORE DI LAVORO</a:t>
              </a:r>
            </a:p>
            <a:p>
              <a:pPr marL="0" lvl="0" indent="0" algn="ctr">
                <a:buSzPts val="1000"/>
                <a:buFont typeface="Arial"/>
                <a:buNone/>
              </a:pPr>
              <a:r>
                <a:rPr lang="it-IT" sz="2000" dirty="0">
                  <a:solidFill>
                    <a:schemeClr val="dk1"/>
                  </a:solidFill>
                  <a:latin typeface="Corbel"/>
                  <a:sym typeface="Garamond"/>
                </a:rPr>
                <a:t>Dott.ssa </a:t>
              </a:r>
              <a:r>
                <a:rPr lang="it-IT" sz="2400" b="1" dirty="0">
                  <a:solidFill>
                    <a:schemeClr val="dk1"/>
                  </a:solidFill>
                  <a:latin typeface="Corbel"/>
                  <a:sym typeface="Garamond"/>
                </a:rPr>
                <a:t>FILOMENA SARCANO</a:t>
              </a:r>
              <a:endParaRPr sz="2400" b="1" dirty="0">
                <a:solidFill>
                  <a:schemeClr val="dk1"/>
                </a:solidFill>
                <a:latin typeface="Corbel"/>
                <a:sym typeface="Garamond"/>
              </a:endParaRPr>
            </a:p>
          </p:txBody>
        </p:sp>
        <p:sp>
          <p:nvSpPr>
            <p:cNvPr id="129" name="Google Shape;129;p15"/>
            <p:cNvSpPr txBox="1"/>
            <p:nvPr/>
          </p:nvSpPr>
          <p:spPr>
            <a:xfrm>
              <a:off x="2094477" y="431817"/>
              <a:ext cx="1310334" cy="6866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6350" tIns="6350" rIns="6350" bIns="6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Garamond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RSPP</a:t>
              </a:r>
              <a:endParaRPr sz="1600" b="1" dirty="0">
                <a:latin typeface="Corbel" panose="020B0503020204020204" pitchFamily="34" charset="0"/>
                <a:sym typeface="Garamond"/>
              </a:endParaRPr>
            </a:p>
            <a:p>
              <a:pPr algn="ctr">
                <a:buSzPts val="1000"/>
              </a:pPr>
              <a:r>
                <a:rPr lang="it-IT" sz="1800" dirty="0">
                  <a:solidFill>
                    <a:schemeClr val="dk1"/>
                  </a:solidFill>
                  <a:latin typeface="Corbel"/>
                  <a:sym typeface="Corbel"/>
                </a:rPr>
                <a:t>Ing</a:t>
              </a:r>
              <a:r>
                <a:rPr lang="it-IT" sz="2000" dirty="0">
                  <a:solidFill>
                    <a:schemeClr val="dk1"/>
                  </a:solidFill>
                  <a:latin typeface="Corbel"/>
                  <a:sym typeface="Corbel"/>
                </a:rPr>
                <a:t>. </a:t>
              </a:r>
              <a:r>
                <a:rPr lang="it-IT" sz="2000" b="1" dirty="0">
                  <a:solidFill>
                    <a:schemeClr val="dk1"/>
                  </a:solidFill>
                  <a:latin typeface="Corbel"/>
                  <a:sym typeface="Corbel"/>
                </a:rPr>
                <a:t>MARIANO MARGARELLA</a:t>
              </a:r>
              <a:endParaRPr sz="2000" b="1" dirty="0">
                <a:solidFill>
                  <a:schemeClr val="dk1"/>
                </a:solidFill>
                <a:latin typeface="Corbel"/>
                <a:sym typeface="Corbel"/>
              </a:endParaRPr>
            </a:p>
          </p:txBody>
        </p:sp>
      </p:grpSp>
      <p:sp>
        <p:nvSpPr>
          <p:cNvPr id="3" name="Google Shape;129;p15">
            <a:extLst>
              <a:ext uri="{FF2B5EF4-FFF2-40B4-BE49-F238E27FC236}">
                <a16:creationId xmlns:a16="http://schemas.microsoft.com/office/drawing/2014/main" id="{4363ABE4-FDEA-3C10-B30E-75254F6167E7}"/>
              </a:ext>
            </a:extLst>
          </p:cNvPr>
          <p:cNvSpPr txBox="1"/>
          <p:nvPr/>
        </p:nvSpPr>
        <p:spPr>
          <a:xfrm>
            <a:off x="3728239" y="2140914"/>
            <a:ext cx="4069350" cy="1068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RLS</a:t>
            </a:r>
            <a:endParaRPr sz="1600" b="1" dirty="0">
              <a:latin typeface="Corbel" panose="020B0503020204020204" pitchFamily="34" charset="0"/>
              <a:sym typeface="Garamond"/>
            </a:endParaRPr>
          </a:p>
          <a:p>
            <a:pPr algn="ctr">
              <a:buSzPts val="1000"/>
            </a:pPr>
            <a:r>
              <a:rPr lang="it-IT" sz="2000" b="1" dirty="0">
                <a:solidFill>
                  <a:schemeClr val="dk1"/>
                </a:solidFill>
                <a:latin typeface="Corbel"/>
                <a:sym typeface="Corbel"/>
              </a:rPr>
              <a:t>ROBERTO BOTTA</a:t>
            </a:r>
            <a:endParaRPr sz="2000" b="1" dirty="0">
              <a:solidFill>
                <a:schemeClr val="dk1"/>
              </a:solidFill>
              <a:latin typeface="Corbel"/>
              <a:sym typeface="Corbel"/>
            </a:endParaRPr>
          </a:p>
        </p:txBody>
      </p:sp>
      <p:sp>
        <p:nvSpPr>
          <p:cNvPr id="4" name="Google Shape;129;p15">
            <a:extLst>
              <a:ext uri="{FF2B5EF4-FFF2-40B4-BE49-F238E27FC236}">
                <a16:creationId xmlns:a16="http://schemas.microsoft.com/office/drawing/2014/main" id="{C2A0E97A-9CAD-DC2B-FEA1-2B2F916D922B}"/>
              </a:ext>
            </a:extLst>
          </p:cNvPr>
          <p:cNvSpPr txBox="1"/>
          <p:nvPr/>
        </p:nvSpPr>
        <p:spPr>
          <a:xfrm>
            <a:off x="7391956" y="2106806"/>
            <a:ext cx="4069350" cy="1068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MEDICO COMPETENTE</a:t>
            </a:r>
            <a:endParaRPr sz="1600" b="1" dirty="0">
              <a:latin typeface="Corbel" panose="020B0503020204020204" pitchFamily="34" charset="0"/>
              <a:sym typeface="Garamond"/>
            </a:endParaRPr>
          </a:p>
          <a:p>
            <a:pPr algn="ctr">
              <a:buSzPts val="1000"/>
            </a:pPr>
            <a:r>
              <a:rPr lang="it-IT" sz="2000" dirty="0">
                <a:solidFill>
                  <a:schemeClr val="dk1"/>
                </a:solidFill>
                <a:latin typeface="Corbel"/>
                <a:sym typeface="Corbel"/>
              </a:rPr>
              <a:t>Dott.ssa </a:t>
            </a:r>
            <a:r>
              <a:rPr lang="it-IT" sz="2000" b="1" dirty="0">
                <a:solidFill>
                  <a:schemeClr val="dk1"/>
                </a:solidFill>
                <a:latin typeface="Corbel"/>
                <a:sym typeface="Corbel"/>
              </a:rPr>
              <a:t>MARIA CONCETTA PINNERI</a:t>
            </a:r>
            <a:endParaRPr sz="2000" b="1" dirty="0">
              <a:solidFill>
                <a:schemeClr val="dk1"/>
              </a:solidFill>
              <a:latin typeface="Corbel"/>
              <a:sym typeface="Corbel"/>
            </a:endParaRPr>
          </a:p>
        </p:txBody>
      </p:sp>
      <p:sp>
        <p:nvSpPr>
          <p:cNvPr id="5" name="Google Shape;129;p15">
            <a:extLst>
              <a:ext uri="{FF2B5EF4-FFF2-40B4-BE49-F238E27FC236}">
                <a16:creationId xmlns:a16="http://schemas.microsoft.com/office/drawing/2014/main" id="{FE10700D-C67B-42F5-A835-760DBB3DE058}"/>
              </a:ext>
            </a:extLst>
          </p:cNvPr>
          <p:cNvSpPr txBox="1"/>
          <p:nvPr/>
        </p:nvSpPr>
        <p:spPr>
          <a:xfrm>
            <a:off x="312574" y="3758922"/>
            <a:ext cx="3692259" cy="1068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ASPP</a:t>
            </a:r>
            <a:endParaRPr sz="1600" b="1" dirty="0">
              <a:latin typeface="Corbel" panose="020B0503020204020204" pitchFamily="34" charset="0"/>
              <a:sym typeface="Garamond"/>
            </a:endParaRPr>
          </a:p>
          <a:p>
            <a:pPr algn="ctr">
              <a:buSzPts val="1000"/>
            </a:pPr>
            <a:r>
              <a:rPr lang="it-IT" sz="2000" b="1" dirty="0">
                <a:solidFill>
                  <a:schemeClr val="dk1"/>
                </a:solidFill>
                <a:latin typeface="Corbel"/>
                <a:sym typeface="Corbel"/>
              </a:rPr>
              <a:t>PAOLA PAGLIOLI</a:t>
            </a:r>
            <a:endParaRPr sz="2000" b="1" dirty="0">
              <a:solidFill>
                <a:schemeClr val="dk1"/>
              </a:solidFill>
              <a:latin typeface="Corbel"/>
              <a:sym typeface="Corbel"/>
            </a:endParaRPr>
          </a:p>
        </p:txBody>
      </p:sp>
      <p:sp>
        <p:nvSpPr>
          <p:cNvPr id="6" name="Google Shape;129;p15">
            <a:extLst>
              <a:ext uri="{FF2B5EF4-FFF2-40B4-BE49-F238E27FC236}">
                <a16:creationId xmlns:a16="http://schemas.microsoft.com/office/drawing/2014/main" id="{88172AFC-D8AE-F6AE-6D55-E6B7A198145F}"/>
              </a:ext>
            </a:extLst>
          </p:cNvPr>
          <p:cNvSpPr txBox="1"/>
          <p:nvPr/>
        </p:nvSpPr>
        <p:spPr>
          <a:xfrm>
            <a:off x="3699697" y="4724620"/>
            <a:ext cx="3692259" cy="11455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r>
              <a:rPr lang="it-IT" sz="2000" b="1" dirty="0">
                <a:latin typeface="Corbel" panose="020B0503020204020204" pitchFamily="34" charset="0"/>
                <a:sym typeface="Garamond"/>
              </a:rPr>
              <a:t>COORDINATORI DI EMERGENZA</a:t>
            </a:r>
            <a:endParaRPr sz="2000" b="1" dirty="0">
              <a:latin typeface="Corbel" panose="020B0503020204020204" pitchFamily="34" charset="0"/>
              <a:sym typeface="Garamond"/>
            </a:endParaRP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MARIA GIUSEPPINA BANCONE</a:t>
            </a: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DANIELA CROCE</a:t>
            </a: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IDA DEL FORNO</a:t>
            </a: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ROSSELLA FONDARINI</a:t>
            </a: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ELETTRA GRISI</a:t>
            </a: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ERIKA MELCHIONDA</a:t>
            </a: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ALESSANDRA TREZZA</a:t>
            </a: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LOREDANA VILLANO</a:t>
            </a:r>
            <a:endParaRPr sz="1600" b="1" dirty="0">
              <a:solidFill>
                <a:schemeClr val="dk1"/>
              </a:solidFill>
              <a:latin typeface="Corbel"/>
              <a:sym typeface="Corbel"/>
            </a:endParaRPr>
          </a:p>
        </p:txBody>
      </p:sp>
      <p:sp>
        <p:nvSpPr>
          <p:cNvPr id="7" name="Google Shape;129;p15">
            <a:extLst>
              <a:ext uri="{FF2B5EF4-FFF2-40B4-BE49-F238E27FC236}">
                <a16:creationId xmlns:a16="http://schemas.microsoft.com/office/drawing/2014/main" id="{114B79C9-B592-A802-B819-65E490DFDA20}"/>
              </a:ext>
            </a:extLst>
          </p:cNvPr>
          <p:cNvSpPr txBox="1"/>
          <p:nvPr/>
        </p:nvSpPr>
        <p:spPr>
          <a:xfrm>
            <a:off x="7797589" y="3911222"/>
            <a:ext cx="3692259" cy="1068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r>
              <a:rPr lang="it-IT" sz="2000" b="1" dirty="0">
                <a:latin typeface="Corbel" panose="020B0503020204020204" pitchFamily="34" charset="0"/>
                <a:sym typeface="Garamond"/>
              </a:rPr>
              <a:t>ADDETTI PRIMO SOCCORSO</a:t>
            </a:r>
            <a:endParaRPr sz="2000" b="1" dirty="0">
              <a:latin typeface="Corbel" panose="020B0503020204020204" pitchFamily="34" charset="0"/>
              <a:sym typeface="Garamond"/>
            </a:endParaRP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DOCENTI INCARICATI</a:t>
            </a:r>
            <a:endParaRPr sz="1600" b="1" dirty="0">
              <a:solidFill>
                <a:schemeClr val="dk1"/>
              </a:solidFill>
              <a:latin typeface="Corbel"/>
              <a:sym typeface="Corbel"/>
            </a:endParaRPr>
          </a:p>
        </p:txBody>
      </p:sp>
      <p:sp>
        <p:nvSpPr>
          <p:cNvPr id="8" name="Google Shape;129;p15">
            <a:extLst>
              <a:ext uri="{FF2B5EF4-FFF2-40B4-BE49-F238E27FC236}">
                <a16:creationId xmlns:a16="http://schemas.microsoft.com/office/drawing/2014/main" id="{5C97929E-9083-E81A-150A-F866419FC305}"/>
              </a:ext>
            </a:extLst>
          </p:cNvPr>
          <p:cNvSpPr txBox="1"/>
          <p:nvPr/>
        </p:nvSpPr>
        <p:spPr>
          <a:xfrm>
            <a:off x="7677021" y="5120734"/>
            <a:ext cx="4110379" cy="1068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r>
              <a:rPr lang="it-IT" sz="2000" b="1" dirty="0">
                <a:latin typeface="Corbel" panose="020B0503020204020204" pitchFamily="34" charset="0"/>
                <a:sym typeface="Garamond"/>
              </a:rPr>
              <a:t>ADDETTI PREVENZIONE INCENDIO</a:t>
            </a:r>
            <a:endParaRPr sz="2000" b="1" dirty="0">
              <a:latin typeface="Corbel" panose="020B0503020204020204" pitchFamily="34" charset="0"/>
              <a:sym typeface="Garamond"/>
            </a:endParaRPr>
          </a:p>
          <a:p>
            <a:pPr algn="ctr">
              <a:buSzPts val="1000"/>
            </a:pPr>
            <a:r>
              <a:rPr lang="it-IT" sz="1600" b="1" dirty="0">
                <a:solidFill>
                  <a:schemeClr val="dk1"/>
                </a:solidFill>
                <a:latin typeface="Corbel"/>
                <a:sym typeface="Corbel"/>
              </a:rPr>
              <a:t>DOCENTI INCARICATI</a:t>
            </a:r>
            <a:endParaRPr sz="1600" b="1" dirty="0">
              <a:solidFill>
                <a:schemeClr val="dk1"/>
              </a:solidFill>
              <a:latin typeface="Corbel"/>
              <a:sym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81</Words>
  <Application>Microsoft Office PowerPoint</Application>
  <PresentationFormat>Widescreen</PresentationFormat>
  <Paragraphs>26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6" baseType="lpstr">
      <vt:lpstr>Corbel</vt:lpstr>
      <vt:lpstr>Arial</vt:lpstr>
      <vt:lpstr>Garamond</vt:lpstr>
      <vt:lpstr>Base</vt:lpstr>
      <vt:lpstr>     ORGANIGRAMMA SICUREZZA</vt:lpstr>
      <vt:lpstr>FIGURE ISTITUZIONALI D.L.vo 81/2008 – D.M. 02/09/2021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DIRIGENTE</dc:creator>
  <cp:lastModifiedBy>Sabrina Longo</cp:lastModifiedBy>
  <cp:revision>21</cp:revision>
  <cp:lastPrinted>2025-10-02T09:14:33Z</cp:lastPrinted>
  <dcterms:modified xsi:type="dcterms:W3CDTF">2026-02-10T14:47:50Z</dcterms:modified>
</cp:coreProperties>
</file>